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1" r:id="rId3"/>
    <p:sldId id="257" r:id="rId4"/>
    <p:sldId id="264" r:id="rId5"/>
    <p:sldId id="258" r:id="rId6"/>
    <p:sldId id="259" r:id="rId7"/>
    <p:sldId id="270" r:id="rId8"/>
    <p:sldId id="268" r:id="rId9"/>
    <p:sldId id="269" r:id="rId10"/>
    <p:sldId id="260" r:id="rId11"/>
    <p:sldId id="265" r:id="rId12"/>
    <p:sldId id="267" r:id="rId13"/>
    <p:sldId id="261" r:id="rId14"/>
    <p:sldId id="266"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61" d="100"/>
          <a:sy n="61" d="100"/>
        </p:scale>
        <p:origin x="72" y="3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11/1/2021</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pPr/>
              <a:t>11/1/2021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pPr/>
              <a:t>11/1/2021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pPr/>
              <a:t>11/1/2021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pPr/>
              <a:t>11/1/2021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pPr/>
              <a:t>11/1/2021</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pPr/>
              <a:t>11/1/2021</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pPr/>
              <a:t>11/1/2021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pPr/>
              <a:t>11/1/2021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pPr/>
              <a:t>11/1/2021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pPr/>
              <a:t>11/1/2021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pPr/>
              <a:t>11/1/2021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pPr/>
              <a:t>11/1/2021</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pPr/>
              <a:t>11/1/2021</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pPr/>
              <a:t>11/1/2021</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pPr/>
              <a:t>11/1/2021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pPr/>
              <a:t>11/1/2021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pPr/>
              <a:t>11/1/2021</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SQA Advice </a:t>
            </a:r>
          </a:p>
        </p:txBody>
      </p:sp>
      <p:sp>
        <p:nvSpPr>
          <p:cNvPr id="3" name="Subtitle 2"/>
          <p:cNvSpPr>
            <a:spLocks noGrp="1"/>
          </p:cNvSpPr>
          <p:nvPr>
            <p:ph type="subTitle" idx="1"/>
          </p:nvPr>
        </p:nvSpPr>
        <p:spPr/>
        <p:txBody>
          <a:bodyPr/>
          <a:lstStyle/>
          <a:p>
            <a:r>
              <a:rPr lang="en-GB" dirty="0"/>
              <a:t>Plagiarism and Writing Folio</a:t>
            </a:r>
          </a:p>
        </p:txBody>
      </p:sp>
      <p:pic>
        <p:nvPicPr>
          <p:cNvPr id="8" name="Video 7">
            <a:hlinkClick r:id="" action="ppaction://media"/>
            <a:extLst>
              <a:ext uri="{FF2B5EF4-FFF2-40B4-BE49-F238E27FC236}">
                <a16:creationId xmlns:a16="http://schemas.microsoft.com/office/drawing/2014/main" id="{AC32DCC3-9FAA-48B5-9827-076141BEFB7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0897190" y="5801709"/>
            <a:ext cx="758782" cy="569087"/>
          </a:xfrm>
          <a:prstGeom prst="rect">
            <a:avLst/>
          </a:prstGeom>
        </p:spPr>
      </p:pic>
    </p:spTree>
    <p:extLst>
      <p:ext uri="{BB962C8B-B14F-4D97-AF65-F5344CB8AC3E}">
        <p14:creationId xmlns:p14="http://schemas.microsoft.com/office/powerpoint/2010/main" val="1247281645"/>
      </p:ext>
    </p:extLst>
  </p:cSld>
  <p:clrMapOvr>
    <a:masterClrMapping/>
  </p:clrMapOvr>
  <mc:AlternateContent xmlns:mc="http://schemas.openxmlformats.org/markup-compatibility/2006" xmlns:p14="http://schemas.microsoft.com/office/powerpoint/2010/main">
    <mc:Choice Requires="p14">
      <p:transition spd="slow" p14:dur="2000" advTm="9428"/>
    </mc:Choice>
    <mc:Fallback xmlns="">
      <p:transition spd="slow" advTm="9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973668"/>
            <a:ext cx="10909300" cy="706964"/>
          </a:xfrm>
        </p:spPr>
        <p:txBody>
          <a:bodyPr/>
          <a:lstStyle/>
          <a:p>
            <a:r>
              <a:rPr lang="en-GB" dirty="0"/>
              <a:t>The principal rules for compiling and submitting</a:t>
            </a:r>
            <a:br>
              <a:rPr lang="en-GB" dirty="0"/>
            </a:br>
            <a:r>
              <a:rPr lang="en-GB" dirty="0"/>
              <a:t>coursework</a:t>
            </a:r>
          </a:p>
        </p:txBody>
      </p:sp>
      <p:sp>
        <p:nvSpPr>
          <p:cNvPr id="3" name="Content Placeholder 2"/>
          <p:cNvSpPr>
            <a:spLocks noGrp="1"/>
          </p:cNvSpPr>
          <p:nvPr>
            <p:ph idx="1"/>
          </p:nvPr>
        </p:nvSpPr>
        <p:spPr>
          <a:xfrm>
            <a:off x="584200" y="2616200"/>
            <a:ext cx="10483193" cy="4241800"/>
          </a:xfrm>
        </p:spPr>
        <p:txBody>
          <a:bodyPr>
            <a:normAutofit/>
          </a:bodyPr>
          <a:lstStyle/>
          <a:p>
            <a:pPr marL="0" indent="0">
              <a:buNone/>
            </a:pPr>
            <a:r>
              <a:rPr lang="en-GB" sz="2400" b="1" dirty="0"/>
              <a:t>1 Candidates’ coursework should be in their own words</a:t>
            </a:r>
            <a:r>
              <a:rPr lang="en-GB" sz="2400" dirty="0"/>
              <a:t>, unless they are quoting from a referenced source. If they are asked to explain what they mean by a certain phrase or paragraph, they should be able to do so.</a:t>
            </a:r>
          </a:p>
          <a:p>
            <a:pPr marL="0" indent="0">
              <a:buNone/>
            </a:pPr>
            <a:r>
              <a:rPr lang="en-GB" sz="2400" b="1" dirty="0"/>
              <a:t>2</a:t>
            </a:r>
            <a:r>
              <a:rPr lang="en-GB" sz="2400" dirty="0"/>
              <a:t> </a:t>
            </a:r>
            <a:r>
              <a:rPr lang="en-GB" sz="2400" b="1" dirty="0"/>
              <a:t>Candidates should always credit work </a:t>
            </a:r>
            <a:r>
              <a:rPr lang="en-GB" sz="2400" dirty="0"/>
              <a:t>that is not their own, regardless of where the ideas came from.</a:t>
            </a:r>
          </a:p>
          <a:p>
            <a:pPr marL="0" indent="0">
              <a:buNone/>
            </a:pPr>
            <a:r>
              <a:rPr lang="en-GB" sz="2400" b="1" dirty="0"/>
              <a:t>3</a:t>
            </a:r>
            <a:r>
              <a:rPr lang="en-GB" sz="2400" dirty="0"/>
              <a:t> </a:t>
            </a:r>
            <a:r>
              <a:rPr lang="en-GB" sz="2400" b="1" dirty="0"/>
              <a:t>Candidates should be advised of the risks </a:t>
            </a:r>
            <a:r>
              <a:rPr lang="en-GB" sz="2400" dirty="0"/>
              <a:t>associated with using essay banks, essay-writing services etc. - these are services that are available from the internet and offer to provide candidates with coursework materials for a fee.</a:t>
            </a:r>
          </a:p>
        </p:txBody>
      </p:sp>
      <p:pic>
        <p:nvPicPr>
          <p:cNvPr id="6" name="Video 5">
            <a:hlinkClick r:id="" action="ppaction://media"/>
            <a:extLst>
              <a:ext uri="{FF2B5EF4-FFF2-40B4-BE49-F238E27FC236}">
                <a16:creationId xmlns:a16="http://schemas.microsoft.com/office/drawing/2014/main" id="{AEF635CC-3485-46ED-8F0B-7966E66D7B2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1960771" y="6684578"/>
            <a:ext cx="231228" cy="173421"/>
          </a:xfrm>
          <a:prstGeom prst="rect">
            <a:avLst/>
          </a:prstGeom>
        </p:spPr>
      </p:pic>
    </p:spTree>
    <p:extLst>
      <p:ext uri="{BB962C8B-B14F-4D97-AF65-F5344CB8AC3E}">
        <p14:creationId xmlns:p14="http://schemas.microsoft.com/office/powerpoint/2010/main" val="913431277"/>
      </p:ext>
    </p:extLst>
  </p:cSld>
  <p:clrMapOvr>
    <a:masterClrMapping/>
  </p:clrMapOvr>
  <mc:AlternateContent xmlns:mc="http://schemas.openxmlformats.org/markup-compatibility/2006" xmlns:p14="http://schemas.microsoft.com/office/powerpoint/2010/main">
    <mc:Choice Requires="p14">
      <p:transition spd="slow" p14:dur="2000" advTm="107774"/>
    </mc:Choice>
    <mc:Fallback xmlns="">
      <p:transition spd="slow" advTm="107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73668"/>
            <a:ext cx="10795000" cy="706964"/>
          </a:xfrm>
        </p:spPr>
        <p:txBody>
          <a:bodyPr/>
          <a:lstStyle/>
          <a:p>
            <a:r>
              <a:rPr lang="en-GB" dirty="0"/>
              <a:t>The principal rules for compiling and submitting</a:t>
            </a:r>
            <a:br>
              <a:rPr lang="en-GB" dirty="0"/>
            </a:br>
            <a:r>
              <a:rPr lang="en-GB" dirty="0"/>
              <a:t>coursework</a:t>
            </a:r>
          </a:p>
        </p:txBody>
      </p:sp>
      <p:sp>
        <p:nvSpPr>
          <p:cNvPr id="3" name="Content Placeholder 2"/>
          <p:cNvSpPr>
            <a:spLocks noGrp="1"/>
          </p:cNvSpPr>
          <p:nvPr>
            <p:ph idx="1"/>
          </p:nvPr>
        </p:nvSpPr>
        <p:spPr>
          <a:xfrm>
            <a:off x="725214" y="2285999"/>
            <a:ext cx="11083158" cy="4272455"/>
          </a:xfrm>
        </p:spPr>
        <p:txBody>
          <a:bodyPr>
            <a:normAutofit/>
          </a:bodyPr>
          <a:lstStyle/>
          <a:p>
            <a:pPr marL="0" indent="0">
              <a:buNone/>
            </a:pPr>
            <a:r>
              <a:rPr lang="en-GB" sz="2400" b="1" dirty="0"/>
              <a:t>4</a:t>
            </a:r>
            <a:r>
              <a:rPr lang="en-GB" sz="2400" dirty="0"/>
              <a:t> </a:t>
            </a:r>
            <a:r>
              <a:rPr lang="en-GB" sz="2800" b="1" dirty="0"/>
              <a:t>Setting expectations </a:t>
            </a:r>
            <a:r>
              <a:rPr lang="en-GB" sz="2800" dirty="0"/>
              <a:t>is an important step in helping candidates to understand the academic standards required. It is important that candidates understand that, </a:t>
            </a:r>
            <a:r>
              <a:rPr lang="en-GB" sz="2800" b="1" dirty="0"/>
              <a:t>when they sign the authentication statement on the flyleaf</a:t>
            </a:r>
            <a:r>
              <a:rPr lang="en-GB" sz="2800" dirty="0"/>
              <a:t>, that they are confirming that the work is their own and that any ideas or words belonging to someone else are correctly acknowledged.</a:t>
            </a:r>
          </a:p>
          <a:p>
            <a:pPr marL="0" indent="0">
              <a:buNone/>
            </a:pPr>
            <a:endParaRPr lang="en-GB" sz="2000" dirty="0"/>
          </a:p>
        </p:txBody>
      </p:sp>
      <p:pic>
        <p:nvPicPr>
          <p:cNvPr id="5" name="Video 4">
            <a:hlinkClick r:id="" action="ppaction://media"/>
            <a:extLst>
              <a:ext uri="{FF2B5EF4-FFF2-40B4-BE49-F238E27FC236}">
                <a16:creationId xmlns:a16="http://schemas.microsoft.com/office/drawing/2014/main" id="{36BBD08F-7A64-4FEF-B2EC-4E140067E43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1792605" y="6558454"/>
            <a:ext cx="399394" cy="299546"/>
          </a:xfrm>
          <a:prstGeom prst="rect">
            <a:avLst/>
          </a:prstGeom>
        </p:spPr>
      </p:pic>
    </p:spTree>
    <p:extLst>
      <p:ext uri="{BB962C8B-B14F-4D97-AF65-F5344CB8AC3E}">
        <p14:creationId xmlns:p14="http://schemas.microsoft.com/office/powerpoint/2010/main" val="462494631"/>
      </p:ext>
    </p:extLst>
  </p:cSld>
  <p:clrMapOvr>
    <a:masterClrMapping/>
  </p:clrMapOvr>
  <mc:AlternateContent xmlns:mc="http://schemas.openxmlformats.org/markup-compatibility/2006" xmlns:p14="http://schemas.microsoft.com/office/powerpoint/2010/main">
    <mc:Choice Requires="p14">
      <p:transition spd="slow" p14:dur="2000" advTm="32610"/>
    </mc:Choice>
    <mc:Fallback xmlns="">
      <p:transition spd="slow" advTm="32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C632C-591F-4BB7-B6F0-AF423F8F48DB}"/>
              </a:ext>
            </a:extLst>
          </p:cNvPr>
          <p:cNvSpPr>
            <a:spLocks noGrp="1"/>
          </p:cNvSpPr>
          <p:nvPr>
            <p:ph type="title"/>
          </p:nvPr>
        </p:nvSpPr>
        <p:spPr/>
        <p:txBody>
          <a:bodyPr/>
          <a:lstStyle/>
          <a:p>
            <a:r>
              <a:rPr lang="en-GB" dirty="0"/>
              <a:t>Key Messages	</a:t>
            </a:r>
          </a:p>
        </p:txBody>
      </p:sp>
      <p:sp>
        <p:nvSpPr>
          <p:cNvPr id="3" name="Content Placeholder 2">
            <a:extLst>
              <a:ext uri="{FF2B5EF4-FFF2-40B4-BE49-F238E27FC236}">
                <a16:creationId xmlns:a16="http://schemas.microsoft.com/office/drawing/2014/main" id="{82AF7C09-B1A5-4DB8-880C-C8214537E3B7}"/>
              </a:ext>
            </a:extLst>
          </p:cNvPr>
          <p:cNvSpPr>
            <a:spLocks noGrp="1"/>
          </p:cNvSpPr>
          <p:nvPr>
            <p:ph idx="1"/>
          </p:nvPr>
        </p:nvSpPr>
        <p:spPr/>
        <p:txBody>
          <a:bodyPr>
            <a:normAutofit fontScale="92500" lnSpcReduction="10000"/>
          </a:bodyPr>
          <a:lstStyle/>
          <a:p>
            <a:r>
              <a:rPr lang="en-GB" sz="2800" dirty="0"/>
              <a:t>We can spot plagiarism almost all of the time.</a:t>
            </a:r>
          </a:p>
          <a:p>
            <a:r>
              <a:rPr lang="en-GB" sz="2800" dirty="0"/>
              <a:t>The consequences are severe – candidates may lose all of the qualifications gained in that year even if they only plagiarised in one subject.</a:t>
            </a:r>
          </a:p>
          <a:p>
            <a:r>
              <a:rPr lang="en-GB" sz="2800" dirty="0"/>
              <a:t>There is always another option. If you are short on time, tell us. If you are struggling to get your thoughts on to paper, tell us. If you need more help with referencing evidence, tell us.</a:t>
            </a:r>
          </a:p>
          <a:p>
            <a:endParaRPr lang="en-GB" dirty="0"/>
          </a:p>
        </p:txBody>
      </p:sp>
      <p:pic>
        <p:nvPicPr>
          <p:cNvPr id="7" name="Video 6">
            <a:hlinkClick r:id="" action="ppaction://media"/>
            <a:extLst>
              <a:ext uri="{FF2B5EF4-FFF2-40B4-BE49-F238E27FC236}">
                <a16:creationId xmlns:a16="http://schemas.microsoft.com/office/drawing/2014/main" id="{1CDFB7AF-FEC6-4235-B889-12B448C3BAA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1834647" y="6589986"/>
            <a:ext cx="357352" cy="268014"/>
          </a:xfrm>
          <a:prstGeom prst="rect">
            <a:avLst/>
          </a:prstGeom>
        </p:spPr>
      </p:pic>
    </p:spTree>
    <p:extLst>
      <p:ext uri="{BB962C8B-B14F-4D97-AF65-F5344CB8AC3E}">
        <p14:creationId xmlns:p14="http://schemas.microsoft.com/office/powerpoint/2010/main" val="3817609368"/>
      </p:ext>
    </p:extLst>
  </p:cSld>
  <p:clrMapOvr>
    <a:masterClrMapping/>
  </p:clrMapOvr>
  <mc:AlternateContent xmlns:mc="http://schemas.openxmlformats.org/markup-compatibility/2006" xmlns:p14="http://schemas.microsoft.com/office/powerpoint/2010/main">
    <mc:Choice Requires="p14">
      <p:transition spd="slow" p14:dur="2000" advTm="81210"/>
    </mc:Choice>
    <mc:Fallback xmlns="">
      <p:transition spd="slow" advTm="81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Folio/ Assessment Deadlines</a:t>
            </a:r>
          </a:p>
        </p:txBody>
      </p:sp>
      <p:sp>
        <p:nvSpPr>
          <p:cNvPr id="3" name="Content Placeholder 2"/>
          <p:cNvSpPr>
            <a:spLocks noGrp="1"/>
          </p:cNvSpPr>
          <p:nvPr>
            <p:ph idx="1"/>
          </p:nvPr>
        </p:nvSpPr>
        <p:spPr>
          <a:xfrm flipH="1">
            <a:off x="906954" y="2685831"/>
            <a:ext cx="10207736" cy="3594100"/>
          </a:xfrm>
        </p:spPr>
        <p:txBody>
          <a:bodyPr>
            <a:noAutofit/>
          </a:bodyPr>
          <a:lstStyle/>
          <a:p>
            <a:r>
              <a:rPr lang="en-GB" sz="2400" b="1" dirty="0"/>
              <a:t>30 % </a:t>
            </a:r>
            <a:r>
              <a:rPr lang="en-GB" sz="2400" dirty="0"/>
              <a:t>of final grade</a:t>
            </a:r>
          </a:p>
          <a:p>
            <a:r>
              <a:rPr lang="en-GB" sz="2400" b="1" dirty="0"/>
              <a:t>One</a:t>
            </a:r>
            <a:r>
              <a:rPr lang="en-GB" sz="2400" dirty="0"/>
              <a:t> pieces submitted: either </a:t>
            </a:r>
            <a:r>
              <a:rPr lang="en-GB" sz="2400" b="1" dirty="0"/>
              <a:t>broadly creative </a:t>
            </a:r>
            <a:r>
              <a:rPr lang="en-GB" sz="2400" dirty="0"/>
              <a:t>or </a:t>
            </a:r>
            <a:r>
              <a:rPr lang="en-GB" sz="2400" b="1" dirty="0"/>
              <a:t>broadly functional</a:t>
            </a:r>
          </a:p>
          <a:p>
            <a:pPr marL="0" indent="0">
              <a:buNone/>
            </a:pPr>
            <a:endParaRPr lang="en-GB" sz="2400" b="1" dirty="0"/>
          </a:p>
          <a:p>
            <a:pPr marL="0" indent="0">
              <a:buNone/>
            </a:pPr>
            <a:r>
              <a:rPr lang="en-GB" sz="2400" b="1" dirty="0"/>
              <a:t>Deadlines: </a:t>
            </a:r>
          </a:p>
          <a:p>
            <a:pPr marL="0" indent="0">
              <a:buNone/>
            </a:pPr>
            <a:r>
              <a:rPr lang="en-GB" sz="2400" b="1" dirty="0"/>
              <a:t>December</a:t>
            </a:r>
            <a:r>
              <a:rPr lang="en-GB" sz="2400" dirty="0"/>
              <a:t> - National 5 English Folio Deadline</a:t>
            </a:r>
          </a:p>
          <a:p>
            <a:pPr marL="0" indent="0">
              <a:buNone/>
            </a:pPr>
            <a:r>
              <a:rPr lang="en-GB" sz="2400" b="1" dirty="0"/>
              <a:t>January</a:t>
            </a:r>
            <a:r>
              <a:rPr lang="en-GB" sz="2400" dirty="0"/>
              <a:t> - Higher English Folio Deadline</a:t>
            </a:r>
          </a:p>
        </p:txBody>
      </p:sp>
      <p:pic>
        <p:nvPicPr>
          <p:cNvPr id="8" name="Video 7">
            <a:hlinkClick r:id="" action="ppaction://media"/>
            <a:extLst>
              <a:ext uri="{FF2B5EF4-FFF2-40B4-BE49-F238E27FC236}">
                <a16:creationId xmlns:a16="http://schemas.microsoft.com/office/drawing/2014/main" id="{8943F4AD-3F75-4FA0-B629-907D55BC49A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flipV="1">
            <a:off x="11750710" y="6511266"/>
            <a:ext cx="441290" cy="330968"/>
          </a:xfrm>
          <a:prstGeom prst="rect">
            <a:avLst/>
          </a:prstGeom>
        </p:spPr>
      </p:pic>
    </p:spTree>
    <p:extLst>
      <p:ext uri="{BB962C8B-B14F-4D97-AF65-F5344CB8AC3E}">
        <p14:creationId xmlns:p14="http://schemas.microsoft.com/office/powerpoint/2010/main" val="2567526473"/>
      </p:ext>
    </p:extLst>
  </p:cSld>
  <p:clrMapOvr>
    <a:masterClrMapping/>
  </p:clrMapOvr>
  <mc:AlternateContent xmlns:mc="http://schemas.openxmlformats.org/markup-compatibility/2006" xmlns:p14="http://schemas.microsoft.com/office/powerpoint/2010/main">
    <mc:Choice Requires="p14">
      <p:transition spd="slow" p14:dur="2000" advTm="42706"/>
    </mc:Choice>
    <mc:Fallback xmlns="">
      <p:transition spd="slow" advTm="42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Further Information</a:t>
            </a:r>
          </a:p>
        </p:txBody>
      </p:sp>
      <p:sp>
        <p:nvSpPr>
          <p:cNvPr id="3" name="Content Placeholder 2"/>
          <p:cNvSpPr>
            <a:spLocks noGrp="1"/>
          </p:cNvSpPr>
          <p:nvPr>
            <p:ph idx="1"/>
          </p:nvPr>
        </p:nvSpPr>
        <p:spPr>
          <a:xfrm>
            <a:off x="394138" y="2569779"/>
            <a:ext cx="11083159" cy="3610303"/>
          </a:xfrm>
        </p:spPr>
        <p:txBody>
          <a:bodyPr>
            <a:normAutofit/>
          </a:bodyPr>
          <a:lstStyle/>
          <a:p>
            <a:r>
              <a:rPr lang="en-GB" sz="2800" dirty="0"/>
              <a:t>There a number of free plagiarism checkers on the internet for you to check your own work. </a:t>
            </a:r>
          </a:p>
          <a:p>
            <a:r>
              <a:rPr lang="en-GB" sz="2800" dirty="0"/>
              <a:t>An acceptable similarity report is usually around 24% or below. Anything above that is a red flag and you should speak to your teacher for advice.</a:t>
            </a:r>
            <a:endParaRPr lang="en-GB" dirty="0"/>
          </a:p>
        </p:txBody>
      </p:sp>
      <p:pic>
        <p:nvPicPr>
          <p:cNvPr id="13" name="Video 12">
            <a:hlinkClick r:id="" action="ppaction://media"/>
            <a:extLst>
              <a:ext uri="{FF2B5EF4-FFF2-40B4-BE49-F238E27FC236}">
                <a16:creationId xmlns:a16="http://schemas.microsoft.com/office/drawing/2014/main" id="{130BDDB9-1547-4C21-8762-80759D9981A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1839903" y="6593928"/>
            <a:ext cx="352096" cy="264072"/>
          </a:xfrm>
          <a:prstGeom prst="rect">
            <a:avLst/>
          </a:prstGeom>
        </p:spPr>
      </p:pic>
    </p:spTree>
    <p:extLst>
      <p:ext uri="{BB962C8B-B14F-4D97-AF65-F5344CB8AC3E}">
        <p14:creationId xmlns:p14="http://schemas.microsoft.com/office/powerpoint/2010/main" val="1602743443"/>
      </p:ext>
    </p:extLst>
  </p:cSld>
  <p:clrMapOvr>
    <a:masterClrMapping/>
  </p:clrMapOvr>
  <mc:AlternateContent xmlns:mc="http://schemas.openxmlformats.org/markup-compatibility/2006" xmlns:p14="http://schemas.microsoft.com/office/powerpoint/2010/main">
    <mc:Choice Requires="p14">
      <p:transition spd="slow" p14:dur="2000" advTm="80191"/>
    </mc:Choice>
    <mc:Fallback xmlns="">
      <p:transition spd="slow" advTm="80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53622-E07B-4063-9580-2E00EFEC7E58}"/>
              </a:ext>
            </a:extLst>
          </p:cNvPr>
          <p:cNvSpPr>
            <a:spLocks noGrp="1"/>
          </p:cNvSpPr>
          <p:nvPr>
            <p:ph type="title"/>
          </p:nvPr>
        </p:nvSpPr>
        <p:spPr/>
        <p:txBody>
          <a:bodyPr/>
          <a:lstStyle/>
          <a:p>
            <a:r>
              <a:rPr lang="en-GB" dirty="0"/>
              <a:t>What is plagiarism?</a:t>
            </a:r>
          </a:p>
        </p:txBody>
      </p:sp>
      <p:sp>
        <p:nvSpPr>
          <p:cNvPr id="3" name="Content Placeholder 2">
            <a:extLst>
              <a:ext uri="{FF2B5EF4-FFF2-40B4-BE49-F238E27FC236}">
                <a16:creationId xmlns:a16="http://schemas.microsoft.com/office/drawing/2014/main" id="{DDC12410-F6BB-4106-99DF-0556D015A341}"/>
              </a:ext>
            </a:extLst>
          </p:cNvPr>
          <p:cNvSpPr>
            <a:spLocks noGrp="1"/>
          </p:cNvSpPr>
          <p:nvPr>
            <p:ph idx="1"/>
          </p:nvPr>
        </p:nvSpPr>
        <p:spPr/>
        <p:txBody>
          <a:bodyPr/>
          <a:lstStyle/>
          <a:p>
            <a:r>
              <a:rPr lang="en-GB" dirty="0"/>
              <a:t>Plagiarism is the practice of taking someone else’s work or ideas and passing them off as one’s own.</a:t>
            </a:r>
          </a:p>
          <a:p>
            <a:r>
              <a:rPr lang="en-GB" dirty="0"/>
              <a:t>This can be intentional or unintentional but the consequences are still the same.</a:t>
            </a:r>
          </a:p>
        </p:txBody>
      </p:sp>
      <p:pic>
        <p:nvPicPr>
          <p:cNvPr id="5" name="Video 4">
            <a:hlinkClick r:id="" action="ppaction://media"/>
            <a:extLst>
              <a:ext uri="{FF2B5EF4-FFF2-40B4-BE49-F238E27FC236}">
                <a16:creationId xmlns:a16="http://schemas.microsoft.com/office/drawing/2014/main" id="{3C78254B-9647-4FA4-96CA-AEA5A9AB65C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1587655" y="6404742"/>
            <a:ext cx="331076" cy="248307"/>
          </a:xfrm>
          <a:prstGeom prst="rect">
            <a:avLst/>
          </a:prstGeom>
        </p:spPr>
      </p:pic>
    </p:spTree>
    <p:extLst>
      <p:ext uri="{BB962C8B-B14F-4D97-AF65-F5344CB8AC3E}">
        <p14:creationId xmlns:p14="http://schemas.microsoft.com/office/powerpoint/2010/main" val="1041499845"/>
      </p:ext>
    </p:extLst>
  </p:cSld>
  <p:clrMapOvr>
    <a:masterClrMapping/>
  </p:clrMapOvr>
  <mc:AlternateContent xmlns:mc="http://schemas.openxmlformats.org/markup-compatibility/2006" xmlns:p14="http://schemas.microsoft.com/office/powerpoint/2010/main">
    <mc:Choice Requires="p14">
      <p:transition spd="slow" p14:dur="2000" advTm="14146"/>
    </mc:Choice>
    <mc:Fallback xmlns="">
      <p:transition spd="slow" advTm="14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candidates plagiarise</a:t>
            </a:r>
            <a:br>
              <a:rPr lang="en-GB" dirty="0"/>
            </a:br>
            <a:endParaRPr lang="en-GB" dirty="0"/>
          </a:p>
        </p:txBody>
      </p:sp>
      <p:sp>
        <p:nvSpPr>
          <p:cNvPr id="3" name="Content Placeholder 2"/>
          <p:cNvSpPr>
            <a:spLocks noGrp="1"/>
          </p:cNvSpPr>
          <p:nvPr>
            <p:ph idx="1"/>
          </p:nvPr>
        </p:nvSpPr>
        <p:spPr>
          <a:xfrm>
            <a:off x="1154954" y="2540000"/>
            <a:ext cx="10074166" cy="4025900"/>
          </a:xfrm>
        </p:spPr>
        <p:txBody>
          <a:bodyPr>
            <a:noAutofit/>
          </a:bodyPr>
          <a:lstStyle/>
          <a:p>
            <a:pPr marL="0" indent="0">
              <a:buNone/>
            </a:pPr>
            <a:r>
              <a:rPr lang="en-GB" sz="2400" b="1" dirty="0"/>
              <a:t>There are many reasons why candidates might resort to plagiarism:</a:t>
            </a:r>
          </a:p>
          <a:p>
            <a:pPr marL="0" indent="0">
              <a:buNone/>
            </a:pPr>
            <a:r>
              <a:rPr lang="en-GB" sz="2400" b="1" dirty="0"/>
              <a:t>1</a:t>
            </a:r>
            <a:r>
              <a:rPr lang="en-GB" sz="2400" dirty="0"/>
              <a:t> Lack of understanding about what plagiarism really is.</a:t>
            </a:r>
          </a:p>
          <a:p>
            <a:pPr marL="0" indent="0">
              <a:buNone/>
            </a:pPr>
            <a:r>
              <a:rPr lang="en-GB" sz="2400" b="1" dirty="0"/>
              <a:t>2</a:t>
            </a:r>
            <a:r>
              <a:rPr lang="en-GB" sz="2400" dirty="0"/>
              <a:t> Time-management issues - not being aware of how much research and effort should go into coursework; not realising that extensions can occasionally be granted due to extenuating circumstances (e.g. accidents, illness etc.)</a:t>
            </a:r>
          </a:p>
          <a:p>
            <a:pPr marL="0" indent="0">
              <a:buNone/>
            </a:pPr>
            <a:r>
              <a:rPr lang="en-GB" sz="2400" b="1" dirty="0"/>
              <a:t>3</a:t>
            </a:r>
            <a:r>
              <a:rPr lang="en-GB" sz="2400" dirty="0"/>
              <a:t> Wanting to achieve high marks in their coursework, (hopefully) to get a better result for the whole subject.</a:t>
            </a:r>
          </a:p>
        </p:txBody>
      </p:sp>
      <p:pic>
        <p:nvPicPr>
          <p:cNvPr id="9" name="Video 8">
            <a:hlinkClick r:id="" action="ppaction://media"/>
            <a:extLst>
              <a:ext uri="{FF2B5EF4-FFF2-40B4-BE49-F238E27FC236}">
                <a16:creationId xmlns:a16="http://schemas.microsoft.com/office/drawing/2014/main" id="{11AEE7F1-AB8C-4BCA-8B18-AF984B37558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1802532" y="6565900"/>
            <a:ext cx="389467" cy="292100"/>
          </a:xfrm>
          <a:prstGeom prst="rect">
            <a:avLst/>
          </a:prstGeom>
        </p:spPr>
      </p:pic>
    </p:spTree>
    <p:extLst>
      <p:ext uri="{BB962C8B-B14F-4D97-AF65-F5344CB8AC3E}">
        <p14:creationId xmlns:p14="http://schemas.microsoft.com/office/powerpoint/2010/main" val="1635329070"/>
      </p:ext>
    </p:extLst>
  </p:cSld>
  <p:clrMapOvr>
    <a:masterClrMapping/>
  </p:clrMapOvr>
  <mc:AlternateContent xmlns:mc="http://schemas.openxmlformats.org/markup-compatibility/2006" xmlns:p14="http://schemas.microsoft.com/office/powerpoint/2010/main">
    <mc:Choice Requires="p14">
      <p:transition spd="slow" p14:dur="2000" advTm="30647"/>
    </mc:Choice>
    <mc:Fallback xmlns="">
      <p:transition spd="slow" advTm="30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candidates plagiarise</a:t>
            </a:r>
          </a:p>
        </p:txBody>
      </p:sp>
      <p:sp>
        <p:nvSpPr>
          <p:cNvPr id="3" name="Content Placeholder 2"/>
          <p:cNvSpPr>
            <a:spLocks noGrp="1"/>
          </p:cNvSpPr>
          <p:nvPr>
            <p:ph idx="1"/>
          </p:nvPr>
        </p:nvSpPr>
        <p:spPr>
          <a:xfrm>
            <a:off x="1324302" y="2679700"/>
            <a:ext cx="9238595" cy="3340100"/>
          </a:xfrm>
        </p:spPr>
        <p:txBody>
          <a:bodyPr>
            <a:normAutofit/>
          </a:bodyPr>
          <a:lstStyle/>
          <a:p>
            <a:pPr marL="0" indent="0">
              <a:buNone/>
            </a:pPr>
            <a:r>
              <a:rPr lang="en-GB" sz="2400" b="1" dirty="0"/>
              <a:t>4. </a:t>
            </a:r>
            <a:r>
              <a:rPr lang="en-GB" sz="2400" dirty="0"/>
              <a:t>An out-and-out desire simply to beat the system. Often, plagiarism occurs because of a lack of understanding by the candidate about acceptable practices. Broadly speaking, plagiarism can be categorised as intentional or unintentional.</a:t>
            </a:r>
          </a:p>
          <a:p>
            <a:pPr marL="0" indent="0">
              <a:buNone/>
            </a:pPr>
            <a:endParaRPr lang="en-GB" dirty="0"/>
          </a:p>
        </p:txBody>
      </p:sp>
      <p:pic>
        <p:nvPicPr>
          <p:cNvPr id="6" name="Video 5">
            <a:hlinkClick r:id="" action="ppaction://media"/>
            <a:extLst>
              <a:ext uri="{FF2B5EF4-FFF2-40B4-BE49-F238E27FC236}">
                <a16:creationId xmlns:a16="http://schemas.microsoft.com/office/drawing/2014/main" id="{5FEF2D6C-9781-48B0-8715-E0AB3D0B8B7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1939751" y="6668814"/>
            <a:ext cx="252248" cy="189186"/>
          </a:xfrm>
          <a:prstGeom prst="rect">
            <a:avLst/>
          </a:prstGeom>
        </p:spPr>
      </p:pic>
    </p:spTree>
    <p:extLst>
      <p:ext uri="{BB962C8B-B14F-4D97-AF65-F5344CB8AC3E}">
        <p14:creationId xmlns:p14="http://schemas.microsoft.com/office/powerpoint/2010/main" val="1483591134"/>
      </p:ext>
    </p:extLst>
  </p:cSld>
  <p:clrMapOvr>
    <a:masterClrMapping/>
  </p:clrMapOvr>
  <mc:AlternateContent xmlns:mc="http://schemas.openxmlformats.org/markup-compatibility/2006" xmlns:p14="http://schemas.microsoft.com/office/powerpoint/2010/main">
    <mc:Choice Requires="p14">
      <p:transition spd="slow" p14:dur="2000" advTm="22417"/>
    </mc:Choice>
    <mc:Fallback xmlns="">
      <p:transition spd="slow" advTm="2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Intentional plagiarism</a:t>
            </a:r>
          </a:p>
        </p:txBody>
      </p:sp>
      <p:sp>
        <p:nvSpPr>
          <p:cNvPr id="3" name="Content Placeholder 2"/>
          <p:cNvSpPr>
            <a:spLocks noGrp="1"/>
          </p:cNvSpPr>
          <p:nvPr>
            <p:ph idx="1"/>
          </p:nvPr>
        </p:nvSpPr>
        <p:spPr>
          <a:xfrm>
            <a:off x="1450428" y="2603500"/>
            <a:ext cx="8465939" cy="3416300"/>
          </a:xfrm>
        </p:spPr>
        <p:txBody>
          <a:bodyPr>
            <a:noAutofit/>
          </a:bodyPr>
          <a:lstStyle/>
          <a:p>
            <a:r>
              <a:rPr lang="en-GB" sz="3200" dirty="0"/>
              <a:t>Buying an essay from an internet site (also known as an ‘essay bank’ or a 'paper mill’).</a:t>
            </a:r>
          </a:p>
          <a:p>
            <a:r>
              <a:rPr lang="en-GB" sz="3200" dirty="0"/>
              <a:t>Getting someone else to do the work for them.</a:t>
            </a:r>
          </a:p>
          <a:p>
            <a:r>
              <a:rPr lang="en-GB" sz="3200" dirty="0"/>
              <a:t>Giving false information about a source used in coursework.</a:t>
            </a:r>
          </a:p>
        </p:txBody>
      </p:sp>
      <p:pic>
        <p:nvPicPr>
          <p:cNvPr id="6" name="Video 5">
            <a:hlinkClick r:id="" action="ppaction://media"/>
            <a:extLst>
              <a:ext uri="{FF2B5EF4-FFF2-40B4-BE49-F238E27FC236}">
                <a16:creationId xmlns:a16="http://schemas.microsoft.com/office/drawing/2014/main" id="{9AAFE1D4-8615-430C-9B21-259ECC67DD3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1939751" y="6668814"/>
            <a:ext cx="252248" cy="189186"/>
          </a:xfrm>
          <a:prstGeom prst="rect">
            <a:avLst/>
          </a:prstGeom>
        </p:spPr>
      </p:pic>
    </p:spTree>
    <p:extLst>
      <p:ext uri="{BB962C8B-B14F-4D97-AF65-F5344CB8AC3E}">
        <p14:creationId xmlns:p14="http://schemas.microsoft.com/office/powerpoint/2010/main" val="1547591651"/>
      </p:ext>
    </p:extLst>
  </p:cSld>
  <p:clrMapOvr>
    <a:masterClrMapping/>
  </p:clrMapOvr>
  <mc:AlternateContent xmlns:mc="http://schemas.openxmlformats.org/markup-compatibility/2006" xmlns:p14="http://schemas.microsoft.com/office/powerpoint/2010/main">
    <mc:Choice Requires="p14">
      <p:transition spd="slow" p14:dur="2000" advTm="14874"/>
    </mc:Choice>
    <mc:Fallback xmlns="">
      <p:transition spd="slow" advTm="14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Unintentional plagiarism</a:t>
            </a:r>
          </a:p>
        </p:txBody>
      </p:sp>
      <p:sp>
        <p:nvSpPr>
          <p:cNvPr id="3" name="Content Placeholder 2"/>
          <p:cNvSpPr>
            <a:spLocks noGrp="1"/>
          </p:cNvSpPr>
          <p:nvPr>
            <p:ph idx="1"/>
          </p:nvPr>
        </p:nvSpPr>
        <p:spPr>
          <a:xfrm>
            <a:off x="173421" y="1680632"/>
            <a:ext cx="11556123" cy="4909354"/>
          </a:xfrm>
          <a:solidFill>
            <a:schemeClr val="bg1"/>
          </a:solidFill>
        </p:spPr>
        <p:txBody>
          <a:bodyPr>
            <a:noAutofit/>
          </a:bodyPr>
          <a:lstStyle/>
          <a:p>
            <a:r>
              <a:rPr lang="en-GB" sz="2800" dirty="0"/>
              <a:t>Copying and pasting from the internet without citing the source.</a:t>
            </a:r>
          </a:p>
          <a:p>
            <a:r>
              <a:rPr lang="en-GB" sz="2800" dirty="0"/>
              <a:t>Omitting quotation marks from quotations.</a:t>
            </a:r>
          </a:p>
          <a:p>
            <a:r>
              <a:rPr lang="en-GB" sz="2800" dirty="0"/>
              <a:t>Paraphrasing without including reference to the source of the paraphrase.</a:t>
            </a:r>
          </a:p>
          <a:p>
            <a:r>
              <a:rPr lang="en-GB" sz="2800" dirty="0"/>
              <a:t>Copying sections from a friend.</a:t>
            </a:r>
          </a:p>
          <a:p>
            <a:r>
              <a:rPr lang="en-GB" sz="2800" dirty="0"/>
              <a:t>Copying pieces produced in earlier academic years — not realising these could be included in their final coursework submission.</a:t>
            </a:r>
          </a:p>
        </p:txBody>
      </p:sp>
      <p:pic>
        <p:nvPicPr>
          <p:cNvPr id="8" name="Video 7">
            <a:hlinkClick r:id="" action="ppaction://media"/>
            <a:extLst>
              <a:ext uri="{FF2B5EF4-FFF2-40B4-BE49-F238E27FC236}">
                <a16:creationId xmlns:a16="http://schemas.microsoft.com/office/drawing/2014/main" id="{F2F09A1E-A8BF-40BB-B6C6-43D7E811BAB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1729544" y="6511158"/>
            <a:ext cx="462455" cy="346841"/>
          </a:xfrm>
          <a:prstGeom prst="rect">
            <a:avLst/>
          </a:prstGeom>
        </p:spPr>
      </p:pic>
    </p:spTree>
    <p:extLst>
      <p:ext uri="{BB962C8B-B14F-4D97-AF65-F5344CB8AC3E}">
        <p14:creationId xmlns:p14="http://schemas.microsoft.com/office/powerpoint/2010/main" val="372173696"/>
      </p:ext>
    </p:extLst>
  </p:cSld>
  <p:clrMapOvr>
    <a:masterClrMapping/>
  </p:clrMapOvr>
  <mc:AlternateContent xmlns:mc="http://schemas.openxmlformats.org/markup-compatibility/2006" xmlns:p14="http://schemas.microsoft.com/office/powerpoint/2010/main">
    <mc:Choice Requires="p14">
      <p:transition spd="slow" p14:dur="2000" advTm="54736"/>
    </mc:Choice>
    <mc:Fallback xmlns="">
      <p:transition spd="slow" advTm="54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97525-0D55-45D2-97EC-5F11E2AAA4FB}"/>
              </a:ext>
            </a:extLst>
          </p:cNvPr>
          <p:cNvSpPr>
            <a:spLocks noGrp="1"/>
          </p:cNvSpPr>
          <p:nvPr>
            <p:ph type="title"/>
          </p:nvPr>
        </p:nvSpPr>
        <p:spPr/>
        <p:txBody>
          <a:bodyPr/>
          <a:lstStyle/>
          <a:p>
            <a:r>
              <a:rPr lang="en-GB" dirty="0"/>
              <a:t>It’s more common than you think</a:t>
            </a:r>
          </a:p>
        </p:txBody>
      </p:sp>
      <p:sp>
        <p:nvSpPr>
          <p:cNvPr id="3" name="Content Placeholder 2">
            <a:extLst>
              <a:ext uri="{FF2B5EF4-FFF2-40B4-BE49-F238E27FC236}">
                <a16:creationId xmlns:a16="http://schemas.microsoft.com/office/drawing/2014/main" id="{441435CD-2752-49EB-86E2-529EA563BB33}"/>
              </a:ext>
            </a:extLst>
          </p:cNvPr>
          <p:cNvSpPr>
            <a:spLocks noGrp="1"/>
          </p:cNvSpPr>
          <p:nvPr>
            <p:ph idx="1"/>
          </p:nvPr>
        </p:nvSpPr>
        <p:spPr/>
        <p:txBody>
          <a:bodyPr/>
          <a:lstStyle/>
          <a:p>
            <a:r>
              <a:rPr lang="en-GB" dirty="0"/>
              <a:t>Loads of people have been accused of plagiarism </a:t>
            </a:r>
          </a:p>
          <a:p>
            <a:r>
              <a:rPr lang="en-GB" dirty="0"/>
              <a:t>Ed Sheeran has been accused of plagiarising Marvin Gaye’s ‘Let’s Get it On’ – it does sound a lot like ‘Thinking Out Loud’ AND apparently ‘Photograph’ has striking similarities to Matt </a:t>
            </a:r>
            <a:r>
              <a:rPr lang="en-GB" dirty="0" err="1"/>
              <a:t>Cardle’s</a:t>
            </a:r>
            <a:r>
              <a:rPr lang="en-GB" dirty="0"/>
              <a:t> ‘Amazing’.</a:t>
            </a:r>
          </a:p>
          <a:p>
            <a:r>
              <a:rPr lang="en-GB" dirty="0"/>
              <a:t>Olivia Rodrigo has been accused of plagiarising ‘Pump It Up’ by Elvis Costello for her song ‘Brutal’ but that’s okay, Elvis doesn’t mind.</a:t>
            </a:r>
          </a:p>
          <a:p>
            <a:r>
              <a:rPr lang="en-GB" dirty="0"/>
              <a:t>Melania Trump, Martin Luther King Jr and Barack Obama have all also been accused. </a:t>
            </a:r>
          </a:p>
          <a:p>
            <a:r>
              <a:rPr lang="en-GB" dirty="0"/>
              <a:t>Bottom line, it can be easy to do unintentionally. </a:t>
            </a:r>
          </a:p>
        </p:txBody>
      </p:sp>
      <p:pic>
        <p:nvPicPr>
          <p:cNvPr id="5" name="Video 4">
            <a:hlinkClick r:id="" action="ppaction://media"/>
            <a:extLst>
              <a:ext uri="{FF2B5EF4-FFF2-40B4-BE49-F238E27FC236}">
                <a16:creationId xmlns:a16="http://schemas.microsoft.com/office/drawing/2014/main" id="{3DB57559-A566-4D3F-A91D-B04D149982A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1897710" y="6637282"/>
            <a:ext cx="294289" cy="220717"/>
          </a:xfrm>
          <a:prstGeom prst="rect">
            <a:avLst/>
          </a:prstGeom>
        </p:spPr>
      </p:pic>
    </p:spTree>
    <p:extLst>
      <p:ext uri="{BB962C8B-B14F-4D97-AF65-F5344CB8AC3E}">
        <p14:creationId xmlns:p14="http://schemas.microsoft.com/office/powerpoint/2010/main" val="3583975364"/>
      </p:ext>
    </p:extLst>
  </p:cSld>
  <p:clrMapOvr>
    <a:masterClrMapping/>
  </p:clrMapOvr>
  <mc:AlternateContent xmlns:mc="http://schemas.openxmlformats.org/markup-compatibility/2006" xmlns:p14="http://schemas.microsoft.com/office/powerpoint/2010/main">
    <mc:Choice Requires="p14">
      <p:transition spd="slow" p14:dur="2000" advTm="48446"/>
    </mc:Choice>
    <mc:Fallback xmlns="">
      <p:transition spd="slow" advTm="4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72AD5-7649-44F7-A6CD-ECCFD453D556}"/>
              </a:ext>
            </a:extLst>
          </p:cNvPr>
          <p:cNvSpPr>
            <a:spLocks noGrp="1"/>
          </p:cNvSpPr>
          <p:nvPr>
            <p:ph type="title"/>
          </p:nvPr>
        </p:nvSpPr>
        <p:spPr/>
        <p:txBody>
          <a:bodyPr/>
          <a:lstStyle/>
          <a:p>
            <a:r>
              <a:rPr lang="en-GB" dirty="0"/>
              <a:t>Examples</a:t>
            </a:r>
          </a:p>
        </p:txBody>
      </p:sp>
      <p:pic>
        <p:nvPicPr>
          <p:cNvPr id="1028" name="Picture 4" descr="See the source image">
            <a:extLst>
              <a:ext uri="{FF2B5EF4-FFF2-40B4-BE49-F238E27FC236}">
                <a16:creationId xmlns:a16="http://schemas.microsoft.com/office/drawing/2014/main" id="{DE56FB5A-6480-4E01-B264-2033EDF8394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462483" y="1970690"/>
            <a:ext cx="6240083" cy="4703580"/>
          </a:xfrm>
          <a:prstGeom prst="rect">
            <a:avLst/>
          </a:prstGeom>
          <a:noFill/>
          <a:extLst>
            <a:ext uri="{909E8E84-426E-40DD-AFC4-6F175D3DCCD1}">
              <a14:hiddenFill xmlns:a14="http://schemas.microsoft.com/office/drawing/2010/main">
                <a:solidFill>
                  <a:srgbClr val="FFFFFF"/>
                </a:solidFill>
              </a14:hiddenFill>
            </a:ext>
          </a:extLst>
        </p:spPr>
      </p:pic>
      <p:pic>
        <p:nvPicPr>
          <p:cNvPr id="4" name="Video 3">
            <a:hlinkClick r:id="" action="ppaction://media"/>
            <a:extLst>
              <a:ext uri="{FF2B5EF4-FFF2-40B4-BE49-F238E27FC236}">
                <a16:creationId xmlns:a16="http://schemas.microsoft.com/office/drawing/2014/main" id="{BD43453B-BD86-4444-8040-D2D566AEA2D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1947026" y="6674270"/>
            <a:ext cx="244973" cy="183730"/>
          </a:xfrm>
          <a:prstGeom prst="rect">
            <a:avLst/>
          </a:prstGeom>
        </p:spPr>
      </p:pic>
    </p:spTree>
    <p:extLst>
      <p:ext uri="{BB962C8B-B14F-4D97-AF65-F5344CB8AC3E}">
        <p14:creationId xmlns:p14="http://schemas.microsoft.com/office/powerpoint/2010/main" val="330201381"/>
      </p:ext>
    </p:extLst>
  </p:cSld>
  <p:clrMapOvr>
    <a:masterClrMapping/>
  </p:clrMapOvr>
  <mc:AlternateContent xmlns:mc="http://schemas.openxmlformats.org/markup-compatibility/2006" xmlns:p14="http://schemas.microsoft.com/office/powerpoint/2010/main">
    <mc:Choice Requires="p14">
      <p:transition spd="slow" p14:dur="2000" advTm="39903"/>
    </mc:Choice>
    <mc:Fallback xmlns="">
      <p:transition spd="slow" advTm="39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58D32-BD93-4BD1-B8C8-B9B57D954ADE}"/>
              </a:ext>
            </a:extLst>
          </p:cNvPr>
          <p:cNvSpPr>
            <a:spLocks noGrp="1"/>
          </p:cNvSpPr>
          <p:nvPr>
            <p:ph type="title"/>
          </p:nvPr>
        </p:nvSpPr>
        <p:spPr/>
        <p:txBody>
          <a:bodyPr/>
          <a:lstStyle/>
          <a:p>
            <a:r>
              <a:rPr lang="en-GB" dirty="0"/>
              <a:t>Example 2	</a:t>
            </a:r>
          </a:p>
        </p:txBody>
      </p:sp>
      <p:sp>
        <p:nvSpPr>
          <p:cNvPr id="3" name="Content Placeholder 2">
            <a:extLst>
              <a:ext uri="{FF2B5EF4-FFF2-40B4-BE49-F238E27FC236}">
                <a16:creationId xmlns:a16="http://schemas.microsoft.com/office/drawing/2014/main" id="{1101A3D3-80AF-4950-AB8F-8BA02D6BDAA8}"/>
              </a:ext>
            </a:extLst>
          </p:cNvPr>
          <p:cNvSpPr>
            <a:spLocks noGrp="1"/>
          </p:cNvSpPr>
          <p:nvPr>
            <p:ph idx="1"/>
          </p:nvPr>
        </p:nvSpPr>
        <p:spPr/>
        <p:txBody>
          <a:bodyPr/>
          <a:lstStyle/>
          <a:p>
            <a:r>
              <a:rPr lang="en-GB" dirty="0"/>
              <a:t>We will always be connected. We have known each other since we were children and have loved each other deeply. His sadness has been my sadness and I have felt it as keenly as he has. If the world ended tomorrow and he lived, then I would be alive through him. If it were the other way around I would be lost. Yes, I love my husband but my love for him will change like winter changes the trees. My love for……..HEATHCLIFF(?????) is like the rock beneath our feet.</a:t>
            </a:r>
          </a:p>
          <a:p>
            <a:endParaRPr lang="en-GB" dirty="0"/>
          </a:p>
          <a:p>
            <a:endParaRPr lang="en-GB" dirty="0"/>
          </a:p>
        </p:txBody>
      </p:sp>
      <p:pic>
        <p:nvPicPr>
          <p:cNvPr id="5" name="Video 4">
            <a:hlinkClick r:id="" action="ppaction://media"/>
            <a:extLst>
              <a:ext uri="{FF2B5EF4-FFF2-40B4-BE49-F238E27FC236}">
                <a16:creationId xmlns:a16="http://schemas.microsoft.com/office/drawing/2014/main" id="{AF275299-441E-432C-BAD4-4D44B72381E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1813627" y="6574220"/>
            <a:ext cx="378372" cy="283779"/>
          </a:xfrm>
          <a:prstGeom prst="rect">
            <a:avLst/>
          </a:prstGeom>
        </p:spPr>
      </p:pic>
    </p:spTree>
    <p:extLst>
      <p:ext uri="{BB962C8B-B14F-4D97-AF65-F5344CB8AC3E}">
        <p14:creationId xmlns:p14="http://schemas.microsoft.com/office/powerpoint/2010/main" val="488511838"/>
      </p:ext>
    </p:extLst>
  </p:cSld>
  <p:clrMapOvr>
    <a:masterClrMapping/>
  </p:clrMapOvr>
  <mc:AlternateContent xmlns:mc="http://schemas.openxmlformats.org/markup-compatibility/2006" xmlns:p14="http://schemas.microsoft.com/office/powerpoint/2010/main">
    <mc:Choice Requires="p14">
      <p:transition spd="slow" p14:dur="2000" advTm="49468"/>
    </mc:Choice>
    <mc:Fallback xmlns="">
      <p:transition spd="slow" advTm="49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1433</TotalTime>
  <Words>834</Words>
  <Application>Microsoft Office PowerPoint</Application>
  <PresentationFormat>Widescreen</PresentationFormat>
  <Paragraphs>51</Paragraphs>
  <Slides>14</Slides>
  <Notes>0</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Century Gothic</vt:lpstr>
      <vt:lpstr>Wingdings 3</vt:lpstr>
      <vt:lpstr>Ion Boardroom</vt:lpstr>
      <vt:lpstr>SQA Advice </vt:lpstr>
      <vt:lpstr>What is plagiarism?</vt:lpstr>
      <vt:lpstr>Why candidates plagiarise </vt:lpstr>
      <vt:lpstr>Why candidates plagiarise</vt:lpstr>
      <vt:lpstr>Intentional plagiarism</vt:lpstr>
      <vt:lpstr>Unintentional plagiarism</vt:lpstr>
      <vt:lpstr>It’s more common than you think</vt:lpstr>
      <vt:lpstr>Examples</vt:lpstr>
      <vt:lpstr>Example 2 </vt:lpstr>
      <vt:lpstr>The principal rules for compiling and submitting coursework</vt:lpstr>
      <vt:lpstr>The principal rules for compiling and submitting coursework</vt:lpstr>
      <vt:lpstr>Key Messages </vt:lpstr>
      <vt:lpstr>Folio/ Assessment Deadlines</vt:lpstr>
      <vt:lpstr>Further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SQA Advice</dc:title>
  <dc:creator>sjhpalombop1</dc:creator>
  <cp:lastModifiedBy>Mrs MacLeod</cp:lastModifiedBy>
  <cp:revision>29</cp:revision>
  <dcterms:created xsi:type="dcterms:W3CDTF">2016-10-12T17:00:26Z</dcterms:created>
  <dcterms:modified xsi:type="dcterms:W3CDTF">2021-11-01T09:49:53Z</dcterms:modified>
</cp:coreProperties>
</file>