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8" r:id="rId4"/>
  </p:sldMasterIdLst>
  <p:notesMasterIdLst>
    <p:notesMasterId r:id="rId14"/>
  </p:notesMasterIdLst>
  <p:handoutMasterIdLst>
    <p:handoutMasterId r:id="rId15"/>
  </p:handoutMasterIdLst>
  <p:sldIdLst>
    <p:sldId id="275" r:id="rId5"/>
    <p:sldId id="278" r:id="rId6"/>
    <p:sldId id="276" r:id="rId7"/>
    <p:sldId id="283" r:id="rId8"/>
    <p:sldId id="282" r:id="rId9"/>
    <p:sldId id="285" r:id="rId10"/>
    <p:sldId id="286" r:id="rId11"/>
    <p:sldId id="279" r:id="rId12"/>
    <p:sldId id="280" r:id="rId13"/>
  </p:sldIdLst>
  <p:sldSz cx="12192000" cy="6858000"/>
  <p:notesSz cx="6797675" cy="9926638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Neo Sans Std Black" panose="020B0A04030504040204" charset="0"/>
      <p:bold r:id="rId20"/>
    </p:embeddedFont>
    <p:embeddedFont>
      <p:font typeface="Neo Sans Std Light" panose="020B0304030504040204" charset="0"/>
      <p:regular r:id="rId21"/>
      <p:italic r:id="rId22"/>
    </p:embeddedFont>
    <p:embeddedFont>
      <p:font typeface="Neo Sans Std Medium" panose="020B0704030504040204" charset="0"/>
      <p:regular r:id="rId23"/>
      <p:italic r:id="rId24"/>
    </p:embeddedFont>
    <p:embeddedFont>
      <p:font typeface="Trebuchet MS" panose="020B0603020202020204" pitchFamily="34" charset="0"/>
      <p:regular r:id="rId25"/>
      <p:bold r:id="rId26"/>
      <p:italic r:id="rId27"/>
      <p:boldItalic r:id="rId28"/>
    </p:embeddedFont>
    <p:embeddedFont>
      <p:font typeface="Wingdings 3" panose="05040102010807070707" pitchFamily="18" charset="2"/>
      <p:regular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ly Ewing" initials="KE" lastIdx="4" clrIdx="0">
    <p:extLst>
      <p:ext uri="{19B8F6BF-5375-455C-9EA6-DF929625EA0E}">
        <p15:presenceInfo xmlns:p15="http://schemas.microsoft.com/office/powerpoint/2012/main" userId="S::kelly.ewing@wcs.ac.uk::634d78f2-c49e-4ee6-b725-b58a66142f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4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7CB93D-3DE2-4D04-837C-AE94FAC8BFEA}" v="173" dt="2021-02-04T14:46:10.863"/>
    <p1510:client id="{1AD39F74-D6BF-8E83-1911-EF252570D30E}" v="4" dt="2021-02-04T14:56:55.223"/>
    <p1510:client id="{358A2E0F-42F4-4BDF-A67B-414481A3B408}" v="45" dt="2021-02-04T15:40:12.815"/>
    <p1510:client id="{7E6D5D65-54EB-42DA-9414-E99A7D135053}" v="25" dt="2021-02-04T15:56:45.756"/>
  </p1510:revLst>
</p1510:revInfo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204" y="3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commentAuthors" Target="commentAuthors.xml"/><Relationship Id="rId35" Type="http://schemas.microsoft.com/office/2015/10/relationships/revisionInfo" Target="revisionInfo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04T06:56:55.223" idx="4">
    <p:pos x="10" y="10"/>
    <p:text>Administrator is spelt wrong
</p:text>
    <p:extLst>
      <p:ext uri="{C676402C-5697-4E1C-873F-D02D1690AC5C}">
        <p15:threadingInfo xmlns:p15="http://schemas.microsoft.com/office/powerpoint/2012/main" timeZoneBias="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9/16/2022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9/16/2022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350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FFC4-1542-4DAA-837B-D6921D33E8CC}" type="datetime1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5091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FFC4-1542-4DAA-837B-D6921D33E8CC}" type="datetime1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140990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FFC4-1542-4DAA-837B-D6921D33E8CC}" type="datetime1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694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FFC4-1542-4DAA-837B-D6921D33E8CC}" type="datetime1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426998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FFC4-1542-4DAA-837B-D6921D33E8CC}" type="datetime1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7966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56B7-329B-4E98-A7DE-1095F29C9987}" type="datetime1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2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EAD2-84F0-424D-85FA-C85CE5D7B84D}" type="datetime1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39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A335-28DE-461F-86D4-4A540BEA59B0}" type="datetime1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5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CF9C1-51F7-4E92-A279-1FFCE980DDD9}" type="datetime1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5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A038D-FDC8-4BB1-AD53-DEF36236CCF5}" type="datetime1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36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29E3-7C8F-407D-B4C1-8AD873D40758}" type="datetime1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6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05C7-DA32-47E3-8E60-0B60D86BAF89}" type="datetime1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16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260F-252E-49E9-8B36-9D774100BA25}" type="datetime1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87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DA44-6BB8-4FCD-946A-1E2EFA3D1A5F}" type="datetime1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7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2C8DE-E6DB-42D9-BE6D-D9F39E19B42A}" type="datetime1">
              <a:rPr lang="en-US" smtClean="0"/>
              <a:t>9/16/2022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FFC4-1542-4DAA-837B-D6921D33E8CC}" type="datetime1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6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Neo Sans Std Black" panose="020B0A0403050404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Neo Sans Std Medium" panose="020B070403050404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Neo Sans Std Medium" panose="020B070403050404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Neo Sans Std Medium" panose="020B070403050404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Neo Sans Std Medium" panose="020B070403050404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Neo Sans Std Medium" panose="020B070403050404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8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a-presentation-videos (4)">
            <a:hlinkClick r:id="" action="ppaction://media"/>
            <a:extLst>
              <a:ext uri="{FF2B5EF4-FFF2-40B4-BE49-F238E27FC236}">
                <a16:creationId xmlns:a16="http://schemas.microsoft.com/office/drawing/2014/main" id="{5ECF9E1E-EDE0-432C-94AC-8CF05AB4B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7633D7-B30D-4D8A-9713-3D17CB7612F5}"/>
              </a:ext>
            </a:extLst>
          </p:cNvPr>
          <p:cNvSpPr/>
          <p:nvPr/>
        </p:nvSpPr>
        <p:spPr>
          <a:xfrm>
            <a:off x="-49308" y="0"/>
            <a:ext cx="12241307" cy="6858000"/>
          </a:xfrm>
          <a:prstGeom prst="rect">
            <a:avLst/>
          </a:prstGeom>
          <a:solidFill>
            <a:schemeClr val="accent4">
              <a:alpha val="72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B931E-228B-4194-95FB-FCF8F073E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157015"/>
            <a:ext cx="12192000" cy="1352668"/>
          </a:xfrm>
        </p:spPr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chemeClr val="bg1"/>
                </a:solidFill>
                <a:latin typeface="Neo Sans Std Medium" panose="020B0704030504040204" pitchFamily="34" charset="0"/>
              </a:rPr>
              <a:t>S5 &amp; S6</a:t>
            </a:r>
            <a:br>
              <a:rPr lang="en-GB" sz="4000">
                <a:solidFill>
                  <a:schemeClr val="bg1"/>
                </a:solidFill>
                <a:latin typeface="Neo Sans Std Medium" panose="020B0704030504040204" pitchFamily="34" charset="0"/>
              </a:rPr>
            </a:br>
            <a:r>
              <a:rPr lang="en-GB" sz="4000">
                <a:solidFill>
                  <a:schemeClr val="bg1"/>
                </a:solidFill>
                <a:latin typeface="Neo Sans Std Medium" panose="020B0704030504040204" pitchFamily="34" charset="0"/>
              </a:rPr>
              <a:t>VOCATIONAL PROGRAMME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171E36-0B73-42B7-BBFC-8556EF9FC6D9}"/>
              </a:ext>
            </a:extLst>
          </p:cNvPr>
          <p:cNvSpPr/>
          <p:nvPr/>
        </p:nvSpPr>
        <p:spPr>
          <a:xfrm>
            <a:off x="2562637" y="3685244"/>
            <a:ext cx="7066725" cy="784343"/>
          </a:xfrm>
          <a:prstGeom prst="rect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84C37F-74FB-4E79-A96C-6233C9BC2EA2}"/>
              </a:ext>
            </a:extLst>
          </p:cNvPr>
          <p:cNvSpPr txBox="1"/>
          <p:nvPr/>
        </p:nvSpPr>
        <p:spPr>
          <a:xfrm>
            <a:off x="2562636" y="3842922"/>
            <a:ext cx="7066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aseline="30000" dirty="0">
                <a:solidFill>
                  <a:srgbClr val="000000"/>
                </a:solidFill>
                <a:latin typeface="Neo Sans Std Light" panose="020B0304030504040204" pitchFamily="34" charset="0"/>
              </a:rPr>
              <a:t>PAISLEY</a:t>
            </a:r>
            <a:r>
              <a:rPr lang="en-GB" sz="4000" dirty="0">
                <a:solidFill>
                  <a:srgbClr val="000000"/>
                </a:solidFill>
                <a:latin typeface="Neo Sans Std Light" panose="020B0304030504040204" pitchFamily="34" charset="0"/>
              </a:rPr>
              <a:t> </a:t>
            </a:r>
            <a:r>
              <a:rPr lang="en-GB" sz="4000" b="0" i="0" u="none" strike="noStrike" baseline="30000" dirty="0">
                <a:solidFill>
                  <a:srgbClr val="000000"/>
                </a:solidFill>
                <a:latin typeface="Neo Sans Std Light" panose="020B0304030504040204" pitchFamily="34" charset="0"/>
              </a:rPr>
              <a:t>CAMPUS 2022/23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248A4B-7039-49FC-8344-499CA07ACF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269" y="3714211"/>
            <a:ext cx="9442077" cy="3861790"/>
          </a:xfrm>
          <a:prstGeom prst="rect">
            <a:avLst/>
          </a:prstGeom>
        </p:spPr>
      </p:pic>
      <p:pic>
        <p:nvPicPr>
          <p:cNvPr id="16" name="Picture 1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DD714B9-6908-4C44-9FED-FD181897AB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06" y="119342"/>
            <a:ext cx="2360987" cy="2195718"/>
          </a:xfrm>
          <a:prstGeom prst="rect">
            <a:avLst/>
          </a:prstGeom>
        </p:spPr>
      </p:pic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42C9C75-BB1E-40AF-AB0B-0844512B8F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889" y="5375740"/>
            <a:ext cx="3922059" cy="148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8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457">
        <p14:flash/>
      </p:transition>
    </mc:Choice>
    <mc:Fallback xmlns="">
      <p:transition spd="slow" advTm="34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208"/>
                            </p:stCondLst>
                            <p:childTnLst>
                              <p:par>
                                <p:cTn id="3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a-presentation-videos (5)">
            <a:hlinkClick r:id="" action="ppaction://media"/>
            <a:extLst>
              <a:ext uri="{FF2B5EF4-FFF2-40B4-BE49-F238E27FC236}">
                <a16:creationId xmlns:a16="http://schemas.microsoft.com/office/drawing/2014/main" id="{25B06774-0A79-4021-8267-C19C639413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1000"/>
          </a:blip>
          <a:srcRect r="68052"/>
          <a:stretch>
            <a:fillRect/>
          </a:stretch>
        </p:blipFill>
        <p:spPr>
          <a:xfrm flipH="1">
            <a:off x="8296834" y="0"/>
            <a:ext cx="38951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7188A-26BC-4464-8FCA-2F264F49A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Does It Work?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9730A-2C0B-49F7-B367-2DC1E1064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08" y="1930400"/>
            <a:ext cx="8477774" cy="3880773"/>
          </a:xfrm>
        </p:spPr>
        <p:txBody>
          <a:bodyPr>
            <a:normAutofit/>
          </a:bodyPr>
          <a:lstStyle/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600"/>
              <a:t>In your 5th or 6th year you can pick a Vocational Course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600"/>
              <a:t>Courses run from August – April and come under your Column D (Tues/Thurs) or Column E (Wed/Fri) options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600"/>
              <a:t>It is a combination of school and college 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600"/>
              <a:t>Course start time is 1.45pm – 4.00pm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600"/>
              <a:t>Your school will arrange the appropriate travel to and from college on the days you attend.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600"/>
              <a:t>Successful completion of your schools course can lead to full time college education.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552EA-98A0-4DD1-935A-0E96B08114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8592"/>
          <a:stretch/>
        </p:blipFill>
        <p:spPr>
          <a:xfrm>
            <a:off x="7676269" y="3714211"/>
            <a:ext cx="4515731" cy="3143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16E3D-DCD1-4FE8-AC6F-3072929FD9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77" y="5811173"/>
            <a:ext cx="1835368" cy="6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4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558">
        <p14:flash/>
      </p:transition>
    </mc:Choice>
    <mc:Fallback xmlns="">
      <p:transition spd="slow" advTm="175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020-recruitment-video-copy">
            <a:hlinkClick r:id="" action="ppaction://media"/>
            <a:extLst>
              <a:ext uri="{FF2B5EF4-FFF2-40B4-BE49-F238E27FC236}">
                <a16:creationId xmlns:a16="http://schemas.microsoft.com/office/drawing/2014/main" id="{298FB685-8F9F-410F-B915-49DBB622E6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2465" r="37787"/>
          <a:stretch>
            <a:fillRect/>
          </a:stretch>
        </p:blipFill>
        <p:spPr>
          <a:xfrm>
            <a:off x="8565228" y="0"/>
            <a:ext cx="36267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597A51-FDB0-447E-9AA7-EBA47E538F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87659DD-CEF2-4169-91E0-E9E1618ABD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26"/>
          <a:stretch/>
        </p:blipFill>
        <p:spPr>
          <a:xfrm>
            <a:off x="8516471" y="0"/>
            <a:ext cx="29467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49BE5-973F-449C-BC94-9DDF49046B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8592"/>
          <a:stretch/>
        </p:blipFill>
        <p:spPr>
          <a:xfrm>
            <a:off x="7676269" y="3714211"/>
            <a:ext cx="4515731" cy="3143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1D1D2D-91F4-4C16-866E-E7757F7696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77" y="5811173"/>
            <a:ext cx="1835368" cy="6240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82816-285A-4A3A-8AE7-EC856C50C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407" y="1598631"/>
            <a:ext cx="7095726" cy="4999838"/>
          </a:xfrm>
        </p:spPr>
        <p:txBody>
          <a:bodyPr>
            <a:normAutofit/>
          </a:bodyPr>
          <a:lstStyle/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600" dirty="0"/>
              <a:t>SFW Childcare</a:t>
            </a:r>
          </a:p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600" dirty="0"/>
              <a:t>SFW Construction Crafts</a:t>
            </a:r>
          </a:p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600" dirty="0"/>
              <a:t>Performing Engineering Operations</a:t>
            </a:r>
          </a:p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600" dirty="0"/>
              <a:t>Higher Psychology – S6 only *</a:t>
            </a:r>
            <a:r>
              <a:rPr lang="en-GB" sz="1100" dirty="0"/>
              <a:t>must have achieved Higher English</a:t>
            </a:r>
          </a:p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600" dirty="0"/>
              <a:t>Hospitality Essentials (Aug-Dec)</a:t>
            </a:r>
          </a:p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600" dirty="0"/>
              <a:t>NPA Music</a:t>
            </a:r>
          </a:p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600" dirty="0"/>
              <a:t>Social Media &amp; Animation</a:t>
            </a:r>
          </a:p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600" dirty="0"/>
              <a:t>Begin Beauty</a:t>
            </a:r>
          </a:p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600" dirty="0"/>
              <a:t>SFW Hairdressing</a:t>
            </a:r>
          </a:p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endParaRPr lang="en-GB" sz="16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3A1914-F5FA-40B3-97E6-00A42E5BFE33}"/>
              </a:ext>
            </a:extLst>
          </p:cNvPr>
          <p:cNvSpPr txBox="1">
            <a:spLocks/>
          </p:cNvSpPr>
          <p:nvPr/>
        </p:nvSpPr>
        <p:spPr>
          <a:xfrm>
            <a:off x="457700" y="42596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Neo Sans Std Black" panose="020B0A0403050404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>
                <a:latin typeface="Neo Sans Std Black"/>
              </a:rPr>
              <a:t>Courses offered </a:t>
            </a:r>
            <a:br>
              <a:rPr lang="en-GB"/>
            </a:br>
            <a:r>
              <a:rPr lang="en-GB">
                <a:latin typeface="Neo Sans Std Medium"/>
              </a:rPr>
              <a:t>Tuesday and Thursday</a:t>
            </a:r>
          </a:p>
        </p:txBody>
      </p:sp>
    </p:spTree>
    <p:extLst>
      <p:ext uri="{BB962C8B-B14F-4D97-AF65-F5344CB8AC3E}">
        <p14:creationId xmlns:p14="http://schemas.microsoft.com/office/powerpoint/2010/main" val="376856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4367">
        <p14:flash/>
      </p:transition>
    </mc:Choice>
    <mc:Fallback xmlns="">
      <p:transition spd="slow" advTm="243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8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2020-recruitment-video-copy">
            <a:hlinkClick r:id="" action="ppaction://media"/>
            <a:extLst>
              <a:ext uri="{FF2B5EF4-FFF2-40B4-BE49-F238E27FC236}">
                <a16:creationId xmlns:a16="http://schemas.microsoft.com/office/drawing/2014/main" id="{255B2912-8A19-4873-A0EC-862C7B88A1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2465" r="37787"/>
          <a:stretch>
            <a:fillRect/>
          </a:stretch>
        </p:blipFill>
        <p:spPr>
          <a:xfrm>
            <a:off x="8555231" y="0"/>
            <a:ext cx="3626772" cy="6858000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5032F3C3-9733-4A74-B3DE-70123A0ED0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26"/>
          <a:stretch/>
        </p:blipFill>
        <p:spPr>
          <a:xfrm>
            <a:off x="8516471" y="0"/>
            <a:ext cx="294676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EC9EEF-DFBA-4C3A-9AB6-423E86A7F2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8592"/>
          <a:stretch/>
        </p:blipFill>
        <p:spPr>
          <a:xfrm>
            <a:off x="7676269" y="3714211"/>
            <a:ext cx="4515731" cy="3143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95413F-84CD-4D07-9615-76EF2D9C16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77" y="5811173"/>
            <a:ext cx="1835368" cy="6240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0AE2142-A690-420A-BD33-E9B872BE4E1A}"/>
              </a:ext>
            </a:extLst>
          </p:cNvPr>
          <p:cNvSpPr txBox="1">
            <a:spLocks/>
          </p:cNvSpPr>
          <p:nvPr/>
        </p:nvSpPr>
        <p:spPr>
          <a:xfrm>
            <a:off x="412575" y="422803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Neo Sans Std Black" panose="020B0A0403050404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Courses offered </a:t>
            </a:r>
            <a:br>
              <a:rPr lang="en-GB"/>
            </a:br>
            <a:r>
              <a:rPr lang="en-GB">
                <a:latin typeface="Neo Sans Std Medium" panose="020B0704030504040204" pitchFamily="34" charset="0"/>
              </a:rPr>
              <a:t>Wednesday and Friday</a:t>
            </a:r>
          </a:p>
          <a:p>
            <a:endParaRPr lang="en-GB">
              <a:latin typeface="Neo Sans Std Medium" panose="020B070403050404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FC9060A-A985-473B-ABA9-77AE9FAAB8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2575" y="1277469"/>
            <a:ext cx="7307291" cy="4999838"/>
          </a:xfrm>
        </p:spPr>
        <p:txBody>
          <a:bodyPr>
            <a:normAutofit/>
          </a:bodyPr>
          <a:lstStyle/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400" dirty="0"/>
              <a:t>SFW Childcare</a:t>
            </a:r>
          </a:p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400" dirty="0"/>
              <a:t>SFW Construction Crafts</a:t>
            </a:r>
          </a:p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400" dirty="0"/>
              <a:t>Car Mechanics</a:t>
            </a:r>
          </a:p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400" dirty="0"/>
              <a:t>Higher Psychology – S6 only </a:t>
            </a:r>
            <a:r>
              <a:rPr lang="en-GB" sz="1000" dirty="0"/>
              <a:t>*</a:t>
            </a:r>
            <a:r>
              <a:rPr lang="en-GB" sz="1050" dirty="0"/>
              <a:t>must have achieved Higher English</a:t>
            </a:r>
          </a:p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400" dirty="0"/>
              <a:t>NPA Professional Cookery</a:t>
            </a:r>
          </a:p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400" dirty="0"/>
              <a:t>Higher Dance</a:t>
            </a:r>
          </a:p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400" dirty="0"/>
              <a:t>Higher Photography</a:t>
            </a:r>
          </a:p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400" dirty="0"/>
              <a:t>Begin Beauty</a:t>
            </a:r>
          </a:p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400" dirty="0"/>
              <a:t>Begin Make-up Artistry</a:t>
            </a:r>
          </a:p>
          <a:p>
            <a:pPr>
              <a:lnSpc>
                <a:spcPts val="1400"/>
              </a:lnSpc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 sz="1400" dirty="0"/>
              <a:t>SFW Hairdressing</a:t>
            </a:r>
          </a:p>
          <a:p>
            <a:pPr marL="0" indent="0">
              <a:lnSpc>
                <a:spcPts val="1400"/>
              </a:lnSpc>
              <a:buSzPct val="150000"/>
              <a:buNone/>
            </a:pPr>
            <a:endParaRPr lang="en-GB" sz="16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2179205-3CF1-4589-BFD2-43D0AD8B1C56}"/>
              </a:ext>
            </a:extLst>
          </p:cNvPr>
          <p:cNvSpPr txBox="1">
            <a:spLocks/>
          </p:cNvSpPr>
          <p:nvPr/>
        </p:nvSpPr>
        <p:spPr>
          <a:xfrm>
            <a:off x="4660347" y="1598631"/>
            <a:ext cx="3856124" cy="4999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Neo Sans Std Medium" panose="020B070403050404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Neo Sans Std Medium" panose="020B070403050404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Neo Sans Std Medium" panose="020B070403050404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Neo Sans Std Medium" panose="020B070403050404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Neo Sans Std Medium" panose="020B070403050404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00"/>
              </a:lnSpc>
              <a:buSzPct val="150000"/>
              <a:buNone/>
            </a:pP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96984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7225">
        <p14:flash/>
      </p:transition>
    </mc:Choice>
    <mc:Fallback xmlns="">
      <p:transition spd="slow" advTm="272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0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-presentation-videos (9)">
            <a:hlinkClick r:id="" action="ppaction://media"/>
            <a:extLst>
              <a:ext uri="{FF2B5EF4-FFF2-40B4-BE49-F238E27FC236}">
                <a16:creationId xmlns:a16="http://schemas.microsoft.com/office/drawing/2014/main" id="{95AF2A20-3240-47F0-9A48-D43B28AAD9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0544"/>
          <a:stretch/>
        </p:blipFill>
        <p:spPr>
          <a:xfrm flipH="1">
            <a:off x="8521145" y="0"/>
            <a:ext cx="4810539" cy="6858000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5032F3C3-9733-4A74-B3DE-70123A0ED0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26"/>
          <a:stretch/>
        </p:blipFill>
        <p:spPr>
          <a:xfrm>
            <a:off x="8516471" y="0"/>
            <a:ext cx="294676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82816-285A-4A3A-8AE7-EC856C50C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941" y="1588652"/>
            <a:ext cx="8596668" cy="45710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1400"/>
              </a:lnSpc>
              <a:buSzPct val="150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GB" sz="1600" dirty="0">
                <a:latin typeface="Neo Sans Std Medium"/>
              </a:rPr>
              <a:t>HNC Business (infill into full-time class)</a:t>
            </a:r>
            <a:endParaRPr lang="en-US" dirty="0">
              <a:latin typeface="Neo Sans Std Medium"/>
            </a:endParaRPr>
          </a:p>
          <a:p>
            <a:pPr>
              <a:lnSpc>
                <a:spcPts val="1400"/>
              </a:lnSpc>
              <a:buSzPct val="150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GB" sz="1600" dirty="0"/>
              <a:t>HNC Accounting (infill into full-time class)</a:t>
            </a:r>
          </a:p>
          <a:p>
            <a:pPr>
              <a:lnSpc>
                <a:spcPts val="1400"/>
              </a:lnSpc>
              <a:buSzPct val="150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GB" sz="1600" dirty="0"/>
              <a:t>HNC Travel &amp; Tourism (2 full Days TBC) (Infill into full-time class)</a:t>
            </a:r>
          </a:p>
          <a:p>
            <a:pPr>
              <a:lnSpc>
                <a:spcPts val="1400"/>
              </a:lnSpc>
              <a:buSzPct val="150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endParaRPr lang="en-GB" sz="1600" dirty="0"/>
          </a:p>
          <a:p>
            <a:pPr>
              <a:lnSpc>
                <a:spcPts val="1400"/>
              </a:lnSpc>
              <a:buSzPct val="150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endParaRPr lang="en-GB" sz="1600" dirty="0"/>
          </a:p>
          <a:p>
            <a:pPr marL="0" indent="0">
              <a:lnSpc>
                <a:spcPts val="1400"/>
              </a:lnSpc>
              <a:buSzPct val="150000"/>
              <a:buNone/>
            </a:pPr>
            <a:r>
              <a:rPr lang="en-GB" sz="1600" dirty="0"/>
              <a:t>HNC class times are 1pm-4pm and will run from August-June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EC9EEF-DFBA-4C3A-9AB6-423E86A7F2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8592"/>
          <a:stretch/>
        </p:blipFill>
        <p:spPr>
          <a:xfrm>
            <a:off x="7676269" y="3714211"/>
            <a:ext cx="4515731" cy="3143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95413F-84CD-4D07-9615-76EF2D9C16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77" y="5811173"/>
            <a:ext cx="1835368" cy="6240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0AE2142-A690-420A-BD33-E9B872BE4E1A}"/>
              </a:ext>
            </a:extLst>
          </p:cNvPr>
          <p:cNvSpPr txBox="1">
            <a:spLocks/>
          </p:cNvSpPr>
          <p:nvPr/>
        </p:nvSpPr>
        <p:spPr>
          <a:xfrm>
            <a:off x="412575" y="422803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Neo Sans Std Black" panose="020B0A0403050404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HNC Courses offered</a:t>
            </a:r>
            <a:br>
              <a:rPr lang="en-GB" dirty="0"/>
            </a:br>
            <a:r>
              <a:rPr lang="en-GB" dirty="0">
                <a:latin typeface="Neo Sans Std Medium" panose="020B0704030504040204" pitchFamily="34" charset="0"/>
              </a:rPr>
              <a:t>4 afternoons</a:t>
            </a:r>
          </a:p>
        </p:txBody>
      </p:sp>
    </p:spTree>
    <p:extLst>
      <p:ext uri="{BB962C8B-B14F-4D97-AF65-F5344CB8AC3E}">
        <p14:creationId xmlns:p14="http://schemas.microsoft.com/office/powerpoint/2010/main" val="28284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7225">
        <p14:flash/>
      </p:transition>
    </mc:Choice>
    <mc:Fallback xmlns="">
      <p:transition spd="slow" advTm="272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a-presentation-videos (5)">
            <a:hlinkClick r:id="" action="ppaction://media"/>
            <a:extLst>
              <a:ext uri="{FF2B5EF4-FFF2-40B4-BE49-F238E27FC236}">
                <a16:creationId xmlns:a16="http://schemas.microsoft.com/office/drawing/2014/main" id="{25B06774-0A79-4021-8267-C19C639413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1000"/>
          </a:blip>
          <a:srcRect r="68052"/>
          <a:stretch>
            <a:fillRect/>
          </a:stretch>
        </p:blipFill>
        <p:spPr>
          <a:xfrm flipH="1">
            <a:off x="8296834" y="0"/>
            <a:ext cx="38951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7188A-26BC-4464-8FCA-2F264F49A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77" y="167813"/>
            <a:ext cx="8596668" cy="678854"/>
          </a:xfrm>
        </p:spPr>
        <p:txBody>
          <a:bodyPr/>
          <a:lstStyle/>
          <a:p>
            <a:r>
              <a:rPr lang="en-GB" dirty="0"/>
              <a:t>New Courses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9730A-2C0B-49F7-B367-2DC1E1064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677" y="925690"/>
            <a:ext cx="11323736" cy="4639732"/>
          </a:xfrm>
        </p:spPr>
        <p:txBody>
          <a:bodyPr>
            <a:normAutofit fontScale="77500" lnSpcReduction="20000"/>
          </a:bodyPr>
          <a:lstStyle/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500" dirty="0">
                <a:latin typeface="Neo Sans Std Medium" panose="020B0704030504040204" charset="0"/>
              </a:rPr>
              <a:t>PDA Industrial Automation/Advanced Manufacturing – Day TBC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500" dirty="0">
                <a:latin typeface="Neo Sans Std Medium" panose="020B0704030504040204" charset="0"/>
              </a:rPr>
              <a:t>NPA - Administration: Office Skills and Services at SCQF Level 5 &amp; NPA - Information Technology and Audio  – Tues/Wed/Thurs/Fri 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500" dirty="0">
                <a:latin typeface="Neo Sans Std Medium" panose="020B0704030504040204" charset="0"/>
              </a:rPr>
              <a:t>NPA in Digital Skills for Entrepreneurship and Business with Information Technology L6 – Tues/Wed/Thurs/Fri 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500" dirty="0">
                <a:latin typeface="Neo Sans Std Medium" panose="020B0704030504040204" charset="0"/>
              </a:rPr>
              <a:t>PDA Medical Administration L7 – S6 only -  Tues/Wed/Thurs/Fri 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500" dirty="0">
                <a:latin typeface="Neo Sans Std Medium" panose="020B0704030504040204" charset="0"/>
              </a:rPr>
              <a:t>PDA in Introductory Leadership and Management at SCQF level 6 – Wed/Fri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500" dirty="0">
                <a:latin typeface="Neo Sans Std Medium" panose="020B0704030504040204" charset="0"/>
              </a:rPr>
              <a:t>PDA Business Finance L7 –  S6 only - Wed/Fri 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500" dirty="0">
                <a:latin typeface="Neo Sans Std Medium" panose="020B0704030504040204" charset="0"/>
              </a:rPr>
              <a:t>PDA Office Administration L7  – S6 only -  Wed/Fri 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500" dirty="0">
                <a:latin typeface="Neo Sans Std Medium" panose="020B0704030504040204" charset="0"/>
              </a:rPr>
              <a:t>NPA Legal studies L6 – Friday 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500" dirty="0">
                <a:latin typeface="Neo Sans Std Medium" panose="020B0704030504040204" charset="0"/>
              </a:rPr>
              <a:t>ESOL access to college- Wed/Fri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500" dirty="0">
                <a:latin typeface="Neo Sans Std Medium" panose="020B0704030504040204" charset="0"/>
              </a:rPr>
              <a:t>Introduction to TEFL- Wed/Fri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500" dirty="0"/>
              <a:t>NQ Cabin Crew and Airport Operations L5 – Tues/Thurs PM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500" dirty="0"/>
              <a:t>NPA Computer Games Development – Tues/Thurs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500" dirty="0"/>
              <a:t>NPA Bakery – Wed/Fri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500" dirty="0"/>
              <a:t>SFW Hospitality – Wed/Fri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500" dirty="0"/>
              <a:t>NPA Criminology – Wed/Fri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500" dirty="0"/>
              <a:t>Human Body Structure &amp; Function – S6 only (Wednesday PM Only)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500" dirty="0"/>
              <a:t>Activity and Adventure Tourism with events L4 – Wed/Fri pm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1200" dirty="0"/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1200" dirty="0"/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1200" dirty="0"/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dirty="0"/>
          </a:p>
          <a:p>
            <a:pPr marL="0" indent="0">
              <a:buSzPct val="150000"/>
              <a:buNone/>
            </a:pPr>
            <a:endParaRPr lang="en-GB" sz="1400" dirty="0"/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552EA-98A0-4DD1-935A-0E96B08114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8592"/>
          <a:stretch/>
        </p:blipFill>
        <p:spPr>
          <a:xfrm>
            <a:off x="7676269" y="3714211"/>
            <a:ext cx="4515731" cy="3143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16E3D-DCD1-4FE8-AC6F-3072929FD9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77" y="5811173"/>
            <a:ext cx="1835368" cy="6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558">
        <p14:flash/>
      </p:transition>
    </mc:Choice>
    <mc:Fallback xmlns="">
      <p:transition spd="slow" advTm="175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a-presentation-videos (5)">
            <a:hlinkClick r:id="" action="ppaction://media"/>
            <a:extLst>
              <a:ext uri="{FF2B5EF4-FFF2-40B4-BE49-F238E27FC236}">
                <a16:creationId xmlns:a16="http://schemas.microsoft.com/office/drawing/2014/main" id="{25B06774-0A79-4021-8267-C19C639413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1000"/>
          </a:blip>
          <a:srcRect r="68052"/>
          <a:stretch>
            <a:fillRect/>
          </a:stretch>
        </p:blipFill>
        <p:spPr>
          <a:xfrm flipH="1">
            <a:off x="8296834" y="0"/>
            <a:ext cx="38951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7188A-26BC-4464-8FCA-2F264F49A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651999" cy="1320800"/>
          </a:xfrm>
        </p:spPr>
        <p:txBody>
          <a:bodyPr/>
          <a:lstStyle/>
          <a:p>
            <a:r>
              <a:rPr lang="en-GB" dirty="0"/>
              <a:t>New S4 Courses – Friday 9.30am-12.00pm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9730A-2C0B-49F7-B367-2DC1E1064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64" y="1488613"/>
            <a:ext cx="8477774" cy="3880773"/>
          </a:xfrm>
        </p:spPr>
        <p:txBody>
          <a:bodyPr>
            <a:normAutofit lnSpcReduction="10000"/>
          </a:bodyPr>
          <a:lstStyle/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/>
              <a:t>Hair</a:t>
            </a:r>
            <a:r>
              <a:rPr lang="en-GB" dirty="0"/>
              <a:t>, Beauty and Make-up – SCQF 4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dirty="0"/>
              <a:t>Health Sector – SCQF 4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dirty="0"/>
              <a:t>Construction – SCQF 4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dirty="0"/>
              <a:t>Introduction to Administration – SCQF 4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dirty="0"/>
              <a:t>Introduction to Accounting – SCQF 4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dirty="0"/>
              <a:t>Introduction to Dance – SCQF 4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dirty="0"/>
              <a:t>Introduction to Music – SCQF 4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dirty="0"/>
              <a:t>Introduction to Games &amp; Esports – SCQF 4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dirty="0"/>
              <a:t>Introduction to Social Media &amp; Animation – SCQF 4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dirty="0"/>
              <a:t>Introduction to Professional Cookery – SCQF 4</a:t>
            </a:r>
          </a:p>
          <a:p>
            <a:pPr marL="0" indent="0">
              <a:buSzPct val="150000"/>
              <a:buNone/>
            </a:pPr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552EA-98A0-4DD1-935A-0E96B08114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8592"/>
          <a:stretch/>
        </p:blipFill>
        <p:spPr>
          <a:xfrm>
            <a:off x="7676269" y="3714211"/>
            <a:ext cx="4515731" cy="3143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16E3D-DCD1-4FE8-AC6F-3072929FD9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77" y="5811173"/>
            <a:ext cx="1835368" cy="6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558">
        <p14:flash/>
      </p:transition>
    </mc:Choice>
    <mc:Fallback xmlns="">
      <p:transition spd="slow" advTm="175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a-presentation-videos (6)">
            <a:hlinkClick r:id="" action="ppaction://media"/>
            <a:extLst>
              <a:ext uri="{FF2B5EF4-FFF2-40B4-BE49-F238E27FC236}">
                <a16:creationId xmlns:a16="http://schemas.microsoft.com/office/drawing/2014/main" id="{3005211D-CFB3-47E4-9685-509EF6DC12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9000" contrast="18000"/>
          </a:blip>
          <a:srcRect t="-1" b="-6447"/>
          <a:stretch>
            <a:fillRect/>
          </a:stretch>
        </p:blipFill>
        <p:spPr>
          <a:xfrm rot="5400000">
            <a:off x="6731653" y="1345493"/>
            <a:ext cx="6895949" cy="4129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3F6493-E10B-4D6C-B5E1-714F2B0C5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9" y="252143"/>
            <a:ext cx="8596668" cy="1320800"/>
          </a:xfrm>
        </p:spPr>
        <p:txBody>
          <a:bodyPr/>
          <a:lstStyle/>
          <a:p>
            <a:r>
              <a:rPr lang="en-GB"/>
              <a:t>How Do I Apply?</a:t>
            </a: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86884E2-C7CE-4083-94EE-4234B08249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26"/>
          <a:stretch/>
        </p:blipFill>
        <p:spPr>
          <a:xfrm>
            <a:off x="8362643" y="0"/>
            <a:ext cx="29467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A1AD22-9AF4-4767-B5B6-D45CF1A60C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8592"/>
          <a:stretch/>
        </p:blipFill>
        <p:spPr>
          <a:xfrm>
            <a:off x="7676269" y="3714211"/>
            <a:ext cx="4515731" cy="3143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CF7275-4F8C-4274-BA93-E9F41D790B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77" y="5811173"/>
            <a:ext cx="1835368" cy="6240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784A0-B232-4070-BA5E-9377FEB60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00" y="1325493"/>
            <a:ext cx="8732966" cy="404531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>
                <a:latin typeface="Neo Sans Std Medium"/>
              </a:rPr>
              <a:t>You can apply for a Schools Vocational Programme by letting your Guidance Teacher know which course you would like to study. </a:t>
            </a:r>
            <a:endParaRPr lang="en-GB"/>
          </a:p>
          <a:p>
            <a:pPr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>
                <a:latin typeface="Neo Sans Std Medium"/>
              </a:rPr>
              <a:t>Your teacher will check that you have all the appropriate entry requirements for your chosen subject.</a:t>
            </a:r>
            <a:br>
              <a:rPr lang="en-GB"/>
            </a:br>
            <a:endParaRPr lang="en-GB"/>
          </a:p>
          <a:p>
            <a:pPr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/>
              <a:t>Your school will inform us of your chosen choice.</a:t>
            </a:r>
            <a:br>
              <a:rPr lang="en-GB"/>
            </a:br>
            <a:endParaRPr lang="en-GB"/>
          </a:p>
          <a:p>
            <a:pPr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GB"/>
              <a:t>There will be an interview/personal statement required for you to complete to let us know why you should be chosen for the course</a:t>
            </a:r>
          </a:p>
        </p:txBody>
      </p:sp>
    </p:spTree>
    <p:extLst>
      <p:ext uri="{BB962C8B-B14F-4D97-AF65-F5344CB8AC3E}">
        <p14:creationId xmlns:p14="http://schemas.microsoft.com/office/powerpoint/2010/main" val="204198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929">
        <p14:flash/>
      </p:transition>
    </mc:Choice>
    <mc:Fallback xmlns="">
      <p:transition spd="slow" advTm="17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4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D30D9-4FD2-4483-A5A3-603B98479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Contact Information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8B715-DD72-4596-8EFF-28E762F16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59001"/>
            <a:ext cx="9992907" cy="4473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For more information on any of the courses or the process on how to apply please contact: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071549-A400-416A-A694-AFFAD1787B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8592"/>
          <a:stretch/>
        </p:blipFill>
        <p:spPr>
          <a:xfrm>
            <a:off x="7676269" y="3714211"/>
            <a:ext cx="4515731" cy="31437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B39DBA-BE04-42EE-9E03-6B8E9F474FDA}"/>
              </a:ext>
            </a:extLst>
          </p:cNvPr>
          <p:cNvSpPr txBox="1"/>
          <p:nvPr/>
        </p:nvSpPr>
        <p:spPr>
          <a:xfrm>
            <a:off x="6328334" y="2955978"/>
            <a:ext cx="3939360" cy="18466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atin typeface="Neo Sans Std Black" panose="020B0A04030504040204" pitchFamily="34" charset="0"/>
              </a:rPr>
              <a:t>Donna MacLeod</a:t>
            </a:r>
          </a:p>
          <a:p>
            <a:r>
              <a:rPr lang="en-GB">
                <a:latin typeface="Neo Sans Std Light"/>
              </a:rPr>
              <a:t>School Liaison </a:t>
            </a:r>
            <a:r>
              <a:rPr lang="en-GB">
                <a:latin typeface="Neo Sans Std Light"/>
                <a:ea typeface="+mn-lt"/>
                <a:cs typeface="+mn-lt"/>
              </a:rPr>
              <a:t>Administrator</a:t>
            </a:r>
            <a:endParaRPr lang="en-GB">
              <a:latin typeface="Neo Sans Std Light" panose="020B0304030504040204" pitchFamily="34" charset="0"/>
            </a:endParaRPr>
          </a:p>
          <a:p>
            <a:pPr marL="0" indent="0">
              <a:buNone/>
            </a:pPr>
            <a:endParaRPr lang="en-GB"/>
          </a:p>
          <a:p>
            <a:r>
              <a:rPr lang="en-GB" sz="2400"/>
              <a:t>      0141 581 2257</a:t>
            </a:r>
          </a:p>
          <a:p>
            <a:endParaRPr lang="en-GB">
              <a:solidFill>
                <a:schemeClr val="accent1"/>
              </a:solidFill>
              <a:latin typeface="Neo Sans Std Light" panose="020B0304030504040204" pitchFamily="34" charset="0"/>
            </a:endParaRPr>
          </a:p>
          <a:p>
            <a:r>
              <a:rPr lang="en-GB">
                <a:solidFill>
                  <a:schemeClr val="accent1"/>
                </a:solidFill>
                <a:latin typeface="Neo Sans Std Light" panose="020B0304030504040204" pitchFamily="34" charset="0"/>
              </a:rPr>
              <a:t>            Donna.Macleod@wcs.ac.uk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9970FE-4199-45A2-858E-24F91091E856}"/>
              </a:ext>
            </a:extLst>
          </p:cNvPr>
          <p:cNvSpPr txBox="1"/>
          <p:nvPr/>
        </p:nvSpPr>
        <p:spPr>
          <a:xfrm>
            <a:off x="1551088" y="2955978"/>
            <a:ext cx="342675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>
                <a:latin typeface="Neo Sans Std Black" panose="020B0A04030504040204" pitchFamily="34" charset="0"/>
              </a:rPr>
              <a:t>Kelly Ewing</a:t>
            </a:r>
          </a:p>
          <a:p>
            <a:pPr marL="0" indent="0">
              <a:buNone/>
            </a:pPr>
            <a:r>
              <a:rPr lang="en-GB">
                <a:latin typeface="Neo Sans Std Light" panose="020B0304030504040204" pitchFamily="34" charset="0"/>
              </a:rPr>
              <a:t>School Liaison Co-Ordinator</a:t>
            </a:r>
          </a:p>
          <a:p>
            <a:pPr marL="0" indent="0">
              <a:buNone/>
            </a:pPr>
            <a:endParaRPr lang="en-GB"/>
          </a:p>
          <a:p>
            <a:r>
              <a:rPr lang="en-GB" sz="2400"/>
              <a:t>      0141 581 2139</a:t>
            </a:r>
          </a:p>
          <a:p>
            <a:endParaRPr lang="en-GB">
              <a:solidFill>
                <a:schemeClr val="accent1"/>
              </a:solidFill>
              <a:latin typeface="Neo Sans Std Light" panose="020B0304030504040204" pitchFamily="34" charset="0"/>
            </a:endParaRPr>
          </a:p>
          <a:p>
            <a:r>
              <a:rPr lang="en-GB">
                <a:solidFill>
                  <a:schemeClr val="accent1"/>
                </a:solidFill>
                <a:latin typeface="Neo Sans Std Light" panose="020B0304030504040204" pitchFamily="34" charset="0"/>
              </a:rPr>
              <a:t>           Kelly.Ewing@wcs.ac.uk</a:t>
            </a:r>
            <a:endParaRPr lang="en-GB" sz="16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28218C7-DCDD-45BE-9F78-4E69E09078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915" t="5586" r="18000" b="50000"/>
          <a:stretch/>
        </p:blipFill>
        <p:spPr>
          <a:xfrm>
            <a:off x="1628471" y="3755752"/>
            <a:ext cx="500537" cy="51235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F240B2D-D342-47B1-AF08-BC417309C8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915" t="53427" r="18000" b="2159"/>
          <a:stretch/>
        </p:blipFill>
        <p:spPr>
          <a:xfrm>
            <a:off x="1628471" y="4372076"/>
            <a:ext cx="500537" cy="51235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EE47A0-6C45-42D3-970A-D6AB561B12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915" t="5586" r="18000" b="50000"/>
          <a:stretch/>
        </p:blipFill>
        <p:spPr>
          <a:xfrm>
            <a:off x="6392700" y="3768775"/>
            <a:ext cx="500537" cy="51235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F13F4F7-2EFA-4412-9DC4-80C047107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915" t="53427" r="18000" b="2159"/>
          <a:stretch/>
        </p:blipFill>
        <p:spPr>
          <a:xfrm>
            <a:off x="6399846" y="4353094"/>
            <a:ext cx="500537" cy="512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13B43B-17B0-4BC7-8611-FA170A41C2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77" y="5811173"/>
            <a:ext cx="1835368" cy="6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8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3404">
        <p14:flash/>
      </p:transition>
    </mc:Choice>
    <mc:Fallback xmlns="">
      <p:transition spd="slow" advTm="134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/>
      <p:bldP spid="11" grpId="0"/>
    </p:bldLst>
  </p:timing>
</p:sld>
</file>

<file path=ppt/theme/theme1.xml><?xml version="1.0" encoding="utf-8"?>
<a:theme xmlns:a="http://schemas.openxmlformats.org/drawingml/2006/main" name="Facet">
  <a:themeElements>
    <a:clrScheme name="WCS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FC4C02"/>
      </a:accent1>
      <a:accent2>
        <a:srgbClr val="5CB8B2"/>
      </a:accent2>
      <a:accent3>
        <a:srgbClr val="7C878E"/>
      </a:accent3>
      <a:accent4>
        <a:srgbClr val="2F3B47"/>
      </a:accent4>
      <a:accent5>
        <a:srgbClr val="FF9D5B"/>
      </a:accent5>
      <a:accent6>
        <a:srgbClr val="70AD47"/>
      </a:accent6>
      <a:hlink>
        <a:srgbClr val="0563C1"/>
      </a:hlink>
      <a:folHlink>
        <a:srgbClr val="954F7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B0D886-CB8D-4564-A797-C05BC7D513A8}">
  <ds:schemaRefs>
    <ds:schemaRef ds:uri="40262f94-9f35-4ac3-9a90-690165a166b7"/>
    <ds:schemaRef ds:uri="a4f35948-e619-41b3-aa29-22878b09cf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D65A2C9-CB67-4F36-A412-EEC1AD297F3A}">
  <ds:schemaRefs>
    <ds:schemaRef ds:uri="40262f94-9f35-4ac3-9a90-690165a166b7"/>
    <ds:schemaRef ds:uri="a4f35948-e619-41b3-aa29-22878b09cf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AC2023F-644C-4F7E-8E8C-CDBE4A63C7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</TotalTime>
  <Words>626</Words>
  <Application>Microsoft Office PowerPoint</Application>
  <PresentationFormat>Widescreen</PresentationFormat>
  <Paragraphs>89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Wingdings 3</vt:lpstr>
      <vt:lpstr>Neo Sans Std Light</vt:lpstr>
      <vt:lpstr>Calibri</vt:lpstr>
      <vt:lpstr>Trebuchet MS</vt:lpstr>
      <vt:lpstr>Arial</vt:lpstr>
      <vt:lpstr>Neo Sans Std Medium</vt:lpstr>
      <vt:lpstr>Neo Sans Std Black</vt:lpstr>
      <vt:lpstr>Facet</vt:lpstr>
      <vt:lpstr>S5 &amp; S6 VOCATIONAL PROGRAMME </vt:lpstr>
      <vt:lpstr>How Does It Work? </vt:lpstr>
      <vt:lpstr>PowerPoint Presentation</vt:lpstr>
      <vt:lpstr>PowerPoint Presentation</vt:lpstr>
      <vt:lpstr>PowerPoint Presentation</vt:lpstr>
      <vt:lpstr>New Courses </vt:lpstr>
      <vt:lpstr>New S4 Courses – Friday 9.30am-12.00pm</vt:lpstr>
      <vt:lpstr>How Do I Apply?</vt:lpstr>
      <vt:lpstr>Contact Information </vt:lpstr>
    </vt:vector>
  </TitlesOfParts>
  <Company>West College Scotland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APPRENTICESHIPS</dc:title>
  <dc:creator>Ashleigh Bonnar</dc:creator>
  <cp:lastModifiedBy>Kelly Ewing</cp:lastModifiedBy>
  <cp:revision>32</cp:revision>
  <cp:lastPrinted>2019-11-04T09:05:20Z</cp:lastPrinted>
  <dcterms:created xsi:type="dcterms:W3CDTF">2019-01-07T15:20:32Z</dcterms:created>
  <dcterms:modified xsi:type="dcterms:W3CDTF">2022-09-16T08:50:42Z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