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65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62"/>
  </p:normalViewPr>
  <p:slideViewPr>
    <p:cSldViewPr snapToGrid="0" snapToObjects="1">
      <p:cViewPr varScale="1">
        <p:scale>
          <a:sx n="43" d="100"/>
          <a:sy n="43" d="100"/>
        </p:scale>
        <p:origin x="5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z="2940" spc="-88"/>
            </a:lvl1pPr>
          </a:lstStyle>
          <a:p>
            <a:r>
              <a:t>Fact information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12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z="2800" spc="-84"/>
            </a:lvl1pPr>
          </a:lstStyle>
          <a:p>
            <a:r>
              <a:t>Attribution </a:t>
            </a:r>
          </a:p>
        </p:txBody>
      </p:sp>
      <p:sp>
        <p:nvSpPr>
          <p:cNvPr id="13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13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1pPr>
            <a:lvl2pPr marL="714375" indent="-2571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2pPr>
            <a:lvl3pPr marL="714375" indent="2000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3pPr>
            <a:lvl4pPr marL="714375" indent="6572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4pPr>
            <a:lvl5pPr marL="714375" indent="11144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63013163_3048x2031.jpg"/>
          <p:cNvSpPr>
            <a:spLocks noGrp="1"/>
          </p:cNvSpPr>
          <p:nvPr>
            <p:ph type="pic" idx="21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Alt">
    <p:bg>
      <p:bgPr>
        <a:solidFill>
          <a:srgbClr val="34A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11049000" y="3721100"/>
            <a:ext cx="12573000" cy="1805946"/>
          </a:xfrm>
          <a:prstGeom prst="rect">
            <a:avLst/>
          </a:prstGeom>
        </p:spPr>
        <p:txBody>
          <a:bodyPr>
            <a:spAutoFit/>
          </a:bodyPr>
          <a:lstStyle>
            <a:lvl1pPr defTabSz="825500">
              <a:lnSpc>
                <a:spcPct val="80000"/>
              </a:lnSpc>
              <a:defRPr sz="13400" spc="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66" name="Image"/>
          <p:cNvSpPr>
            <a:spLocks noGrp="1"/>
          </p:cNvSpPr>
          <p:nvPr>
            <p:ph type="pic" idx="22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7" name="Johnny Appleseed"/>
          <p:cNvSpPr txBox="1">
            <a:spLocks noGrp="1"/>
          </p:cNvSpPr>
          <p:nvPr>
            <p:ph type="body" sz="quarter" idx="23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647700">
              <a:defRPr sz="8700" cap="none" spc="0">
                <a:solidFill>
                  <a:srgbClr val="232323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14407370_Retouch_4050x2379.jpg"/>
          <p:cNvSpPr>
            <a:spLocks noGrp="1"/>
          </p:cNvSpPr>
          <p:nvPr>
            <p:ph type="pic" idx="21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518839134_3132x2088.jpg"/>
          <p:cNvSpPr>
            <a:spLocks noGrp="1"/>
          </p:cNvSpPr>
          <p:nvPr>
            <p:ph type="pic" idx="21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1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4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4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93706" y="12981031"/>
            <a:ext cx="361189" cy="4041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56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81594838_2460x1641.jpg"/>
          <p:cNvSpPr>
            <a:spLocks noGrp="1"/>
          </p:cNvSpPr>
          <p:nvPr>
            <p:ph type="pic" idx="21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67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69" name="Slide Sub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86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 </a:t>
            </a:r>
          </a:p>
        </p:txBody>
      </p:sp>
      <p:sp>
        <p:nvSpPr>
          <p:cNvPr id="87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8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98" name="Agenda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Agenda Subtitle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102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Agenda Title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97516" y="12979146"/>
            <a:ext cx="361189" cy="4041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z="1800" spc="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</p:sldLayoutIdLst>
  <p:transition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-SemiboldItalic"/>
          <a:ea typeface="Graphik-SemiboldItalic"/>
          <a:cs typeface="Graphik-SemiboldItalic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LOGO_CENTRED blue.png" descr="LOGO_CENTRED 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895" y="2506026"/>
            <a:ext cx="8711551" cy="7383041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78" name="Senior Information Evening September 2022"/>
          <p:cNvSpPr txBox="1">
            <a:spLocks noGrp="1"/>
          </p:cNvSpPr>
          <p:nvPr>
            <p:ph type="body" sz="quarter" idx="23"/>
          </p:nvPr>
        </p:nvSpPr>
        <p:spPr>
          <a:xfrm>
            <a:off x="13741400" y="10388600"/>
            <a:ext cx="8763000" cy="17716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6000" dirty="0"/>
              <a:t>Senior Information Evening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65FF2-F95F-4FCE-8C08-815464F655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1066" y="5359399"/>
            <a:ext cx="11700933" cy="3502455"/>
          </a:xfrm>
        </p:spPr>
        <p:txBody>
          <a:bodyPr/>
          <a:lstStyle/>
          <a:p>
            <a:pPr algn="ctr"/>
            <a:r>
              <a:rPr lang="en-GB" dirty="0"/>
              <a:t>Online Support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low"/>
          <p:cNvSpPr txBox="1">
            <a:spLocks noGrp="1"/>
          </p:cNvSpPr>
          <p:nvPr>
            <p:ph type="title"/>
          </p:nvPr>
        </p:nvSpPr>
        <p:spPr>
          <a:xfrm>
            <a:off x="237416" y="1795754"/>
            <a:ext cx="21869401" cy="12858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/>
              <a:t>E-</a:t>
            </a:r>
            <a:r>
              <a:rPr lang="en-GB" dirty="0" err="1"/>
              <a:t>Sgoil</a:t>
            </a:r>
            <a:endParaRPr dirty="0"/>
          </a:p>
        </p:txBody>
      </p:sp>
      <p:pic>
        <p:nvPicPr>
          <p:cNvPr id="191" name="IMG_2036.jpeg" descr="IMG_2036.jpeg"/>
          <p:cNvPicPr>
            <a:picLocks/>
          </p:cNvPicPr>
          <p:nvPr/>
        </p:nvPicPr>
        <p:blipFill rotWithShape="1">
          <a:blip r:embed="rId2"/>
          <a:srcRect l="30137" t="-2218" r="23660" b="2218"/>
          <a:stretch/>
        </p:blipFill>
        <p:spPr>
          <a:xfrm>
            <a:off x="19621500" y="-288400"/>
            <a:ext cx="4762500" cy="14004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LOGO_stacked blue.png" descr="LOGO_stacked 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3513" y="1795754"/>
            <a:ext cx="5078960" cy="167566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Every pupil (and member of staff has a Glow account).…"/>
          <p:cNvSpPr txBox="1"/>
          <p:nvPr/>
        </p:nvSpPr>
        <p:spPr>
          <a:xfrm>
            <a:off x="186956" y="3075664"/>
            <a:ext cx="18748744" cy="8227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q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lang="en-GB" dirty="0"/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Once more - accessed via Glow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Originally a resource to allow remote learning access to pupils in the Highlands and Islands 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Links built with Education Scotland, West OS and other partners to allow the platform to thrive and reach out to learners throughout Scotland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lang="en-GB" dirty="0"/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Often provides ‘live’ lessons with schedules announcing when a particular topic will be studied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q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4A23E-7AB2-44B8-AB5A-87EEC2718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615" y="9993502"/>
            <a:ext cx="3413858" cy="33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OverVIEW"/>
          <p:cNvSpPr txBox="1">
            <a:spLocks noGrp="1"/>
          </p:cNvSpPr>
          <p:nvPr>
            <p:ph type="body" idx="21"/>
          </p:nvPr>
        </p:nvSpPr>
        <p:spPr>
          <a:xfrm>
            <a:off x="5994401" y="474133"/>
            <a:ext cx="16962350" cy="23029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 </a:t>
            </a:r>
            <a:r>
              <a:rPr dirty="0" err="1"/>
              <a:t>OverVIEW</a:t>
            </a:r>
            <a:endParaRPr dirty="0"/>
          </a:p>
        </p:txBody>
      </p:sp>
      <p:pic>
        <p:nvPicPr>
          <p:cNvPr id="183" name="IMG_2035.jpeg" descr="IMG_2035.jpeg"/>
          <p:cNvPicPr>
            <a:picLocks noGrp="1" noChangeAspect="1"/>
          </p:cNvPicPr>
          <p:nvPr>
            <p:ph type="pic" idx="22"/>
          </p:nvPr>
        </p:nvPicPr>
        <p:blipFill rotWithShape="1">
          <a:blip r:embed="rId2"/>
          <a:srcRect l="32754" t="4495" r="24930" b="10723"/>
          <a:stretch/>
        </p:blipFill>
        <p:spPr>
          <a:xfrm>
            <a:off x="-1" y="0"/>
            <a:ext cx="6200775" cy="13716000"/>
          </a:xfrm>
          <a:prstGeom prst="rect">
            <a:avLst/>
          </a:prstGeom>
        </p:spPr>
      </p:pic>
      <p:sp>
        <p:nvSpPr>
          <p:cNvPr id="184" name="This session considers some of the main supports that can be used in general for all subjects in preparing for SQA examinations and more.…"/>
          <p:cNvSpPr txBox="1"/>
          <p:nvPr/>
        </p:nvSpPr>
        <p:spPr>
          <a:xfrm>
            <a:off x="6715125" y="2777066"/>
            <a:ext cx="17189894" cy="10074553"/>
          </a:xfrm>
          <a:prstGeom prst="rect">
            <a:avLst/>
          </a:prstGeom>
          <a:ln w="12700">
            <a:solidFill>
              <a:srgbClr val="00B0F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825500">
              <a:lnSpc>
                <a:spcPct val="100000"/>
              </a:lnSpc>
              <a:spcBef>
                <a:spcPts val="0"/>
              </a:spcBef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sz="5400" dirty="0"/>
              <a:t>This session considers some of the main supports that can be used in general for all subjects in preparing for SQA examinations and more.</a:t>
            </a:r>
          </a:p>
          <a:p>
            <a:pPr algn="l" defTabSz="825500">
              <a:lnSpc>
                <a:spcPct val="100000"/>
              </a:lnSpc>
              <a:spcBef>
                <a:spcPts val="0"/>
              </a:spcBef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sz="5400" dirty="0"/>
          </a:p>
          <a:p>
            <a:pPr algn="l" defTabSz="825500">
              <a:lnSpc>
                <a:spcPct val="100000"/>
              </a:lnSpc>
              <a:spcBef>
                <a:spcPts val="0"/>
              </a:spcBef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sz="5400" dirty="0"/>
              <a:t>The principal areas to consider are:</a:t>
            </a:r>
            <a:endParaRPr lang="en-GB" sz="5400" dirty="0"/>
          </a:p>
          <a:p>
            <a:pPr algn="l" defTabSz="825500">
              <a:lnSpc>
                <a:spcPct val="100000"/>
              </a:lnSpc>
              <a:spcBef>
                <a:spcPts val="0"/>
              </a:spcBef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sz="5400" dirty="0"/>
          </a:p>
          <a:p>
            <a:pPr marL="762000" indent="-762000" algn="l" defTabSz="825500">
              <a:lnSpc>
                <a:spcPct val="100000"/>
              </a:lnSpc>
              <a:spcBef>
                <a:spcPts val="0"/>
              </a:spcBef>
              <a:buSzPct val="80000"/>
              <a:buBlip>
                <a:blip r:embed="rId3"/>
              </a:buBlip>
              <a:tabLst/>
              <a:defRPr sz="4400" spc="0">
                <a:solidFill>
                  <a:schemeClr val="accent6">
                    <a:lumOff val="-3994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400" dirty="0"/>
              <a:t>BBC Bitesize</a:t>
            </a:r>
          </a:p>
          <a:p>
            <a:pPr marL="762000" indent="-762000" algn="l" defTabSz="825500">
              <a:lnSpc>
                <a:spcPct val="100000"/>
              </a:lnSpc>
              <a:spcBef>
                <a:spcPts val="0"/>
              </a:spcBef>
              <a:buSzPct val="80000"/>
              <a:buBlip>
                <a:blip r:embed="rId3"/>
              </a:buBlip>
              <a:tabLst/>
              <a:defRPr sz="4400" spc="0">
                <a:solidFill>
                  <a:schemeClr val="accent6">
                    <a:lumOff val="-3994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5400" dirty="0"/>
              <a:t>Glow</a:t>
            </a:r>
          </a:p>
          <a:p>
            <a:pPr marL="762000" indent="-762000" algn="l" defTabSz="825500">
              <a:lnSpc>
                <a:spcPct val="100000"/>
              </a:lnSpc>
              <a:spcBef>
                <a:spcPts val="0"/>
              </a:spcBef>
              <a:buSzPct val="80000"/>
              <a:buBlip>
                <a:blip r:embed="rId3"/>
              </a:buBlip>
              <a:tabLst/>
              <a:defRPr sz="4400" spc="0">
                <a:solidFill>
                  <a:schemeClr val="accent6">
                    <a:lumOff val="-3994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5400" dirty="0"/>
              <a:t>Teams</a:t>
            </a:r>
          </a:p>
          <a:p>
            <a:pPr marL="762000" indent="-762000" algn="l" defTabSz="825500">
              <a:lnSpc>
                <a:spcPct val="100000"/>
              </a:lnSpc>
              <a:spcBef>
                <a:spcPts val="0"/>
              </a:spcBef>
              <a:buSzPct val="80000"/>
              <a:buBlip>
                <a:blip r:embed="rId3"/>
              </a:buBlip>
              <a:tabLst/>
              <a:defRPr sz="4400" spc="0">
                <a:solidFill>
                  <a:schemeClr val="accent6">
                    <a:lumOff val="-3994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5400" dirty="0"/>
              <a:t>Satchel One</a:t>
            </a:r>
          </a:p>
          <a:p>
            <a:pPr marL="762000" indent="-762000" algn="l" defTabSz="825500">
              <a:lnSpc>
                <a:spcPct val="100000"/>
              </a:lnSpc>
              <a:spcBef>
                <a:spcPts val="0"/>
              </a:spcBef>
              <a:buSzPct val="80000"/>
              <a:buBlip>
                <a:blip r:embed="rId3"/>
              </a:buBlip>
              <a:tabLst/>
              <a:defRPr sz="4400" spc="0">
                <a:solidFill>
                  <a:schemeClr val="accent6">
                    <a:lumOff val="-3994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5400" dirty="0"/>
              <a:t>West OS</a:t>
            </a:r>
          </a:p>
          <a:p>
            <a:pPr marL="762000" indent="-762000" algn="l" defTabSz="825500">
              <a:lnSpc>
                <a:spcPct val="100000"/>
              </a:lnSpc>
              <a:spcBef>
                <a:spcPts val="0"/>
              </a:spcBef>
              <a:buSzPct val="80000"/>
              <a:buBlip>
                <a:blip r:embed="rId3"/>
              </a:buBlip>
              <a:tabLst/>
              <a:defRPr sz="4400" spc="0">
                <a:solidFill>
                  <a:schemeClr val="accent6">
                    <a:lumOff val="-3994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5400" dirty="0"/>
              <a:t>e-</a:t>
            </a:r>
            <a:r>
              <a:rPr sz="5400" dirty="0" err="1"/>
              <a:t>Sgoil</a:t>
            </a:r>
            <a:endParaRPr sz="5400" dirty="0"/>
          </a:p>
        </p:txBody>
      </p:sp>
      <p:pic>
        <p:nvPicPr>
          <p:cNvPr id="186" name="LOGO_stacked blue.png" descr="LOGO_stacked 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896" y="474134"/>
            <a:ext cx="6200775" cy="2045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ams"/>
          <p:cNvSpPr txBox="1">
            <a:spLocks noGrp="1"/>
          </p:cNvSpPr>
          <p:nvPr>
            <p:ph type="body" idx="21"/>
          </p:nvPr>
        </p:nvSpPr>
        <p:spPr>
          <a:xfrm>
            <a:off x="4686300" y="1085851"/>
            <a:ext cx="18281556" cy="2391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BBC </a:t>
            </a:r>
            <a:r>
              <a:rPr lang="en-GB" dirty="0" err="1"/>
              <a:t>BitESIZE</a:t>
            </a:r>
            <a:endParaRPr dirty="0"/>
          </a:p>
        </p:txBody>
      </p:sp>
      <p:pic>
        <p:nvPicPr>
          <p:cNvPr id="206" name="IMG_2035.jpeg" descr="IMG_2035.jpeg"/>
          <p:cNvPicPr>
            <a:picLocks noGrp="1" noChangeAspect="1"/>
          </p:cNvPicPr>
          <p:nvPr>
            <p:ph type="pic" idx="22"/>
          </p:nvPr>
        </p:nvPicPr>
        <p:blipFill rotWithShape="1">
          <a:blip r:embed="rId2"/>
          <a:srcRect l="33279" t="3082" r="28098" b="12136"/>
          <a:stretch/>
        </p:blipFill>
        <p:spPr>
          <a:xfrm>
            <a:off x="0" y="0"/>
            <a:ext cx="4686299" cy="13716000"/>
          </a:xfrm>
          <a:prstGeom prst="rect">
            <a:avLst/>
          </a:prstGeom>
        </p:spPr>
      </p:pic>
      <p:sp>
        <p:nvSpPr>
          <p:cNvPr id="207" name="Teams can initially be accessed via Glow.  This allows a user to access all their teams via the browser (such as Chrome or Safari) by entering their (Glow) username and password.…"/>
          <p:cNvSpPr txBox="1"/>
          <p:nvPr/>
        </p:nvSpPr>
        <p:spPr>
          <a:xfrm>
            <a:off x="5200650" y="2828926"/>
            <a:ext cx="19050226" cy="50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400" dirty="0"/>
              <a:t>Curriculum modelled on SQA Scottish curriculum (as well as for GCSE and A level in England)</a:t>
            </a:r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400" dirty="0"/>
              <a:t>Resources updated by Scottish teachers</a:t>
            </a:r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400" dirty="0"/>
              <a:t>Provide short, sharp manageable chunks of information directly related to syllabus content</a:t>
            </a:r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400" dirty="0"/>
              <a:t>Useful end of unit revision exercises for self-testing</a:t>
            </a:r>
            <a:endParaRPr sz="5400" dirty="0"/>
          </a:p>
        </p:txBody>
      </p:sp>
      <p:pic>
        <p:nvPicPr>
          <p:cNvPr id="209" name="LOGO_stacked blue.png" descr="LOGO_stacked 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5042" y="130861"/>
            <a:ext cx="6200774" cy="204578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Johnstone High School Senior Information Evening"/>
          <p:cNvSpPr txBox="1"/>
          <p:nvPr/>
        </p:nvSpPr>
        <p:spPr>
          <a:xfrm>
            <a:off x="17144719" y="13230879"/>
            <a:ext cx="7201663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100000"/>
              </a:lnSpc>
              <a:spcBef>
                <a:spcPts val="3200"/>
              </a:spcBef>
              <a:tabLst/>
              <a:defRPr sz="2000" cap="all" spc="-5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Johnstone High School Senior Information Evening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F769B-A7E5-4142-BF83-492056C19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1087100" y="8614784"/>
            <a:ext cx="7537672" cy="48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000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low"/>
          <p:cNvSpPr txBox="1">
            <a:spLocks noGrp="1"/>
          </p:cNvSpPr>
          <p:nvPr>
            <p:ph type="title"/>
          </p:nvPr>
        </p:nvSpPr>
        <p:spPr>
          <a:xfrm>
            <a:off x="186956" y="1478513"/>
            <a:ext cx="21869401" cy="1778001"/>
          </a:xfrm>
          <a:prstGeom prst="rect">
            <a:avLst/>
          </a:prstGeom>
        </p:spPr>
        <p:txBody>
          <a:bodyPr/>
          <a:lstStyle/>
          <a:p>
            <a:r>
              <a:t>Glow</a:t>
            </a:r>
          </a:p>
        </p:txBody>
      </p:sp>
      <p:pic>
        <p:nvPicPr>
          <p:cNvPr id="191" name="IMG_2036.jpeg" descr="IMG_2036.jpeg"/>
          <p:cNvPicPr>
            <a:picLocks/>
          </p:cNvPicPr>
          <p:nvPr/>
        </p:nvPicPr>
        <p:blipFill rotWithShape="1">
          <a:blip r:embed="rId2"/>
          <a:srcRect l="30505" r="23292"/>
          <a:stretch/>
        </p:blipFill>
        <p:spPr>
          <a:xfrm>
            <a:off x="19725567" y="73730"/>
            <a:ext cx="4762500" cy="13743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LOGO_stacked blue.png" descr="LOGO_stacked 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7049" y="1580846"/>
            <a:ext cx="5078960" cy="167566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Every pupil (and member of staff has a Glow account).…"/>
          <p:cNvSpPr txBox="1"/>
          <p:nvPr/>
        </p:nvSpPr>
        <p:spPr>
          <a:xfrm>
            <a:off x="186956" y="3075665"/>
            <a:ext cx="19179928" cy="425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sz="5400" dirty="0"/>
              <a:t>Every pupil (and member of staff has a Glow account)</a:t>
            </a:r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sz="5400" dirty="0"/>
              <a:t>All Glow accounts work (regardless of what might be suggested)</a:t>
            </a:r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sz="5400" dirty="0"/>
              <a:t>Glow is the platform that provides access to many of the other services outlined here (such as Teams and Satchel One displayed below)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16" y="7998735"/>
            <a:ext cx="12060729" cy="5549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build="p" bldLvl="5" animBg="1" advAuto="0"/>
      <p:bldP spid="194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low"/>
          <p:cNvSpPr txBox="1">
            <a:spLocks noGrp="1"/>
          </p:cNvSpPr>
          <p:nvPr>
            <p:ph type="title"/>
          </p:nvPr>
        </p:nvSpPr>
        <p:spPr>
          <a:xfrm>
            <a:off x="237416" y="1303617"/>
            <a:ext cx="21869401" cy="1778001"/>
          </a:xfrm>
          <a:prstGeom prst="rect">
            <a:avLst/>
          </a:prstGeom>
        </p:spPr>
        <p:txBody>
          <a:bodyPr/>
          <a:lstStyle/>
          <a:p>
            <a:r>
              <a:t>Glow</a:t>
            </a:r>
          </a:p>
        </p:txBody>
      </p:sp>
      <p:pic>
        <p:nvPicPr>
          <p:cNvPr id="198" name="IMG_2036.jpeg" descr="IMG_2036.jpeg"/>
          <p:cNvPicPr>
            <a:picLocks/>
          </p:cNvPicPr>
          <p:nvPr/>
        </p:nvPicPr>
        <p:blipFill rotWithShape="1">
          <a:blip r:embed="rId2"/>
          <a:srcRect l="30875" r="23660"/>
          <a:stretch/>
        </p:blipFill>
        <p:spPr>
          <a:xfrm>
            <a:off x="19697700" y="0"/>
            <a:ext cx="4686300" cy="13743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LOGO_stacked blue.png" descr="LOGO_stacked 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030" y="1297638"/>
            <a:ext cx="5078960" cy="167566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Glow provides access to other Online platforms.…"/>
          <p:cNvSpPr txBox="1"/>
          <p:nvPr/>
        </p:nvSpPr>
        <p:spPr>
          <a:xfrm>
            <a:off x="186956" y="3075665"/>
            <a:ext cx="16890889" cy="527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4800" dirty="0"/>
              <a:t>P</a:t>
            </a:r>
            <a:r>
              <a:rPr sz="4800" dirty="0" err="1"/>
              <a:t>rovides</a:t>
            </a:r>
            <a:r>
              <a:rPr sz="4800" dirty="0"/>
              <a:t> access to other </a:t>
            </a:r>
            <a:r>
              <a:rPr lang="en-GB" sz="4800" dirty="0"/>
              <a:t>o</a:t>
            </a:r>
            <a:r>
              <a:rPr sz="4800" dirty="0" err="1"/>
              <a:t>nline</a:t>
            </a:r>
            <a:r>
              <a:rPr sz="4800" dirty="0"/>
              <a:t> platform</a:t>
            </a:r>
            <a:r>
              <a:rPr lang="en-GB" sz="4800" dirty="0"/>
              <a:t>s</a:t>
            </a:r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lang="en-GB" sz="4800" dirty="0"/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4800" dirty="0"/>
              <a:t>P</a:t>
            </a:r>
            <a:r>
              <a:rPr sz="4800" dirty="0" err="1"/>
              <a:t>rovides</a:t>
            </a:r>
            <a:r>
              <a:rPr sz="4800" dirty="0"/>
              <a:t> access to software such as Microsoft Office</a:t>
            </a:r>
            <a:endParaRPr lang="en-GB" sz="4800" dirty="0"/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sz="4800" dirty="0"/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sz="4800" dirty="0"/>
              <a:t>Pupils can download this software for free through the Glow</a:t>
            </a:r>
            <a:endParaRPr lang="en-GB" sz="4800" dirty="0"/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lang="en-GB" sz="4800" dirty="0"/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4800" dirty="0"/>
              <a:t>P</a:t>
            </a:r>
            <a:r>
              <a:rPr sz="4800" dirty="0" err="1"/>
              <a:t>latform</a:t>
            </a:r>
            <a:r>
              <a:rPr sz="4800" dirty="0"/>
              <a:t> for use on desktops, laptops and mobile devices</a:t>
            </a:r>
          </a:p>
        </p:txBody>
      </p:sp>
      <p:grpSp>
        <p:nvGrpSpPr>
          <p:cNvPr id="203" name="Group"/>
          <p:cNvGrpSpPr/>
          <p:nvPr/>
        </p:nvGrpSpPr>
        <p:grpSpPr>
          <a:xfrm>
            <a:off x="5381549" y="9239176"/>
            <a:ext cx="11361323" cy="4476824"/>
            <a:chOff x="0" y="0"/>
            <a:chExt cx="11361322" cy="4476823"/>
          </a:xfrm>
        </p:grpSpPr>
        <p:pic>
          <p:nvPicPr>
            <p:cNvPr id="20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8013" y="0"/>
              <a:ext cx="7203310" cy="4476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23620"/>
              <a:ext cx="3739537" cy="3762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build="p" bldLvl="5" animBg="1" advAuto="0"/>
      <p:bldP spid="203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ams"/>
          <p:cNvSpPr txBox="1">
            <a:spLocks noGrp="1"/>
          </p:cNvSpPr>
          <p:nvPr>
            <p:ph type="body" idx="21"/>
          </p:nvPr>
        </p:nvSpPr>
        <p:spPr>
          <a:xfrm>
            <a:off x="5076786" y="762001"/>
            <a:ext cx="17891070" cy="2715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dirty="0"/>
              <a:t>Team</a:t>
            </a:r>
            <a:r>
              <a:rPr lang="en-GB" dirty="0"/>
              <a:t>s</a:t>
            </a:r>
            <a:endParaRPr dirty="0"/>
          </a:p>
        </p:txBody>
      </p:sp>
      <p:pic>
        <p:nvPicPr>
          <p:cNvPr id="206" name="IMG_2035.jpeg" descr="IMG_2035.jpeg"/>
          <p:cNvPicPr>
            <a:picLocks noGrp="1" noChangeAspect="1"/>
          </p:cNvPicPr>
          <p:nvPr>
            <p:ph type="pic" idx="22"/>
          </p:nvPr>
        </p:nvPicPr>
        <p:blipFill rotWithShape="1">
          <a:blip r:embed="rId2"/>
          <a:srcRect l="33238" t="5909" r="28453" b="9310"/>
          <a:stretch/>
        </p:blipFill>
        <p:spPr>
          <a:xfrm>
            <a:off x="47737" y="-55860"/>
            <a:ext cx="4648200" cy="13716000"/>
          </a:xfrm>
          <a:prstGeom prst="rect">
            <a:avLst/>
          </a:prstGeom>
        </p:spPr>
      </p:pic>
      <p:sp>
        <p:nvSpPr>
          <p:cNvPr id="207" name="Teams can initially be accessed via Glow.  This allows a user to access all their teams via the browser (such as Chrome or Safari) by entering their (Glow) username and password.…"/>
          <p:cNvSpPr txBox="1"/>
          <p:nvPr/>
        </p:nvSpPr>
        <p:spPr>
          <a:xfrm>
            <a:off x="5448300" y="4027743"/>
            <a:ext cx="18802576" cy="1007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825500">
              <a:lnSpc>
                <a:spcPct val="100000"/>
              </a:lnSpc>
              <a:spcBef>
                <a:spcPts val="0"/>
              </a:spcBef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sz="5200" dirty="0"/>
              <a:t>Teams can </a:t>
            </a:r>
            <a:r>
              <a:rPr lang="en-GB" sz="5200" dirty="0"/>
              <a:t>be </a:t>
            </a:r>
            <a:r>
              <a:rPr sz="5200" dirty="0"/>
              <a:t>accessed via Glow.  This allows a user to access all their teams via the browser (such as Chrome or Safari) by entering their (Glow) username and password.</a:t>
            </a:r>
          </a:p>
          <a:p>
            <a:pPr algn="l" defTabSz="825500">
              <a:lnSpc>
                <a:spcPct val="100000"/>
              </a:lnSpc>
              <a:spcBef>
                <a:spcPts val="0"/>
              </a:spcBef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sz="5200" dirty="0"/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200" dirty="0"/>
              <a:t> </a:t>
            </a:r>
            <a:r>
              <a:rPr sz="5200" dirty="0"/>
              <a:t>They must enter their email add-on (@glow.sch.uk) when entering the username to successfully log into Teams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200" dirty="0"/>
              <a:t> </a:t>
            </a:r>
            <a:r>
              <a:rPr sz="5200" dirty="0"/>
              <a:t>From there, it is possible to download the desktop (or mobile) version of Teams which can then be used in future without the need to logon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200" dirty="0"/>
              <a:t> </a:t>
            </a:r>
            <a:r>
              <a:rPr sz="5200" dirty="0"/>
              <a:t>The app version also allow for </a:t>
            </a:r>
            <a:r>
              <a:rPr lang="en-GB" sz="5200" dirty="0"/>
              <a:t>n</a:t>
            </a:r>
            <a:r>
              <a:rPr sz="5200" dirty="0" err="1"/>
              <a:t>otifications</a:t>
            </a:r>
            <a:r>
              <a:rPr sz="5200" dirty="0"/>
              <a:t> - no excuses for missing that homework reminder from the teacher when notifications are enabled</a:t>
            </a:r>
          </a:p>
        </p:txBody>
      </p:sp>
      <p:pic>
        <p:nvPicPr>
          <p:cNvPr id="209" name="LOGO_stacked blue.png" descr="LOGO_stacked 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7806" y="892420"/>
            <a:ext cx="6200774" cy="2045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34D7C0-A85E-BC4A-B777-5ED4968F9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2735" y="315804"/>
            <a:ext cx="2704347" cy="262239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ams"/>
          <p:cNvSpPr txBox="1">
            <a:spLocks noGrp="1"/>
          </p:cNvSpPr>
          <p:nvPr>
            <p:ph type="body" idx="21"/>
          </p:nvPr>
        </p:nvSpPr>
        <p:spPr>
          <a:xfrm>
            <a:off x="4762018" y="854687"/>
            <a:ext cx="18205837" cy="26223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dirty="0"/>
              <a:t>Teams</a:t>
            </a:r>
          </a:p>
        </p:txBody>
      </p:sp>
      <p:pic>
        <p:nvPicPr>
          <p:cNvPr id="206" name="IMG_2035.jpeg" descr="IMG_2035.jpeg"/>
          <p:cNvPicPr>
            <a:picLocks noGrp="1" noChangeAspect="1"/>
          </p:cNvPicPr>
          <p:nvPr>
            <p:ph type="pic" idx="22"/>
          </p:nvPr>
        </p:nvPicPr>
        <p:blipFill rotWithShape="1">
          <a:blip r:embed="rId2"/>
          <a:srcRect l="33742" t="2611" r="27322" b="12607"/>
          <a:stretch/>
        </p:blipFill>
        <p:spPr>
          <a:xfrm>
            <a:off x="37618" y="-55860"/>
            <a:ext cx="4724400" cy="13716000"/>
          </a:xfrm>
          <a:prstGeom prst="rect">
            <a:avLst/>
          </a:prstGeom>
        </p:spPr>
      </p:pic>
      <p:sp>
        <p:nvSpPr>
          <p:cNvPr id="207" name="Teams can initially be accessed via Glow.  This allows a user to access all their teams via the browser (such as Chrome or Safari) by entering their (Glow) username and password.…"/>
          <p:cNvSpPr txBox="1"/>
          <p:nvPr/>
        </p:nvSpPr>
        <p:spPr>
          <a:xfrm>
            <a:off x="5562600" y="4027743"/>
            <a:ext cx="18688276" cy="95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Teams is where pupils are likely to be provided with many </a:t>
            </a:r>
            <a:r>
              <a:rPr lang="en-GB" dirty="0">
                <a:solidFill>
                  <a:srgbClr val="C00000"/>
                </a:solidFill>
              </a:rPr>
              <a:t>Assignments</a:t>
            </a:r>
            <a:r>
              <a:rPr lang="en-GB" dirty="0"/>
              <a:t> (subject dependant)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If every pupil has a Glow account (they do), then they also have a Teams account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With notifications enabled, whenever an Assignment is posted the pupil will receive notification of this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This indicates the value of having the Teams app downloaded to mobile devices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If there is no room on the device for Teams – delete Tik Tok and get Teams installed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Teams allows access to conversations, assignments, files, class notebooks and more</a:t>
            </a:r>
          </a:p>
          <a:p>
            <a:pPr algn="l" defTabSz="825500">
              <a:lnSpc>
                <a:spcPct val="100000"/>
              </a:lnSpc>
              <a:spcBef>
                <a:spcPts val="0"/>
              </a:spcBef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lang="en-GB" dirty="0"/>
          </a:p>
          <a:p>
            <a:pPr algn="l" defTabSz="825500">
              <a:lnSpc>
                <a:spcPct val="100000"/>
              </a:lnSpc>
              <a:spcBef>
                <a:spcPts val="0"/>
              </a:spcBef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Let’s have a look</a:t>
            </a:r>
          </a:p>
        </p:txBody>
      </p:sp>
      <p:pic>
        <p:nvPicPr>
          <p:cNvPr id="209" name="LOGO_stacked blue.png" descr="LOGO_stacked 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5163" y="879831"/>
            <a:ext cx="6200774" cy="2045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34D7C0-A85E-BC4A-B777-5ED4968F9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2762" y="879831"/>
            <a:ext cx="2704347" cy="262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519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low"/>
          <p:cNvSpPr txBox="1">
            <a:spLocks noGrp="1"/>
          </p:cNvSpPr>
          <p:nvPr>
            <p:ph type="title"/>
          </p:nvPr>
        </p:nvSpPr>
        <p:spPr>
          <a:xfrm>
            <a:off x="237416" y="1303617"/>
            <a:ext cx="21869401" cy="177800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Satchel One</a:t>
            </a:r>
            <a:endParaRPr dirty="0"/>
          </a:p>
        </p:txBody>
      </p:sp>
      <p:pic>
        <p:nvPicPr>
          <p:cNvPr id="191" name="IMG_2036.jpeg" descr="IMG_2036.jpeg"/>
          <p:cNvPicPr>
            <a:picLocks/>
          </p:cNvPicPr>
          <p:nvPr/>
        </p:nvPicPr>
        <p:blipFill rotWithShape="1">
          <a:blip r:embed="rId2"/>
          <a:srcRect l="30506" r="23661"/>
          <a:stretch/>
        </p:blipFill>
        <p:spPr>
          <a:xfrm>
            <a:off x="19659600" y="-13974"/>
            <a:ext cx="4724400" cy="13743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LOGO_stacked blue.png" descr="LOGO_stacked 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9525" y="1610978"/>
            <a:ext cx="5078960" cy="167566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Every pupil (and member of staff has a Glow account).…"/>
          <p:cNvSpPr txBox="1"/>
          <p:nvPr/>
        </p:nvSpPr>
        <p:spPr>
          <a:xfrm>
            <a:off x="186956" y="3075665"/>
            <a:ext cx="16197489" cy="896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4800" dirty="0"/>
              <a:t>Accessed via Glow</a:t>
            </a:r>
            <a:endParaRPr sz="4800" dirty="0"/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4800" dirty="0"/>
              <a:t>Pupils can download the App which again allows notifications to be received</a:t>
            </a:r>
            <a:endParaRPr sz="4800" dirty="0"/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4800" dirty="0"/>
              <a:t>To log into the mobile App, the RM Unify button must be used – and then log on as if logging onto Glow (with the email addon required again)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4800" dirty="0"/>
              <a:t>Unlike Teams, Satchel One has been configured to allow parents to have an account to see homework that has been set within Satchel One</a:t>
            </a:r>
          </a:p>
          <a:p>
            <a:pPr marL="571500" indent="-5715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4800" dirty="0"/>
              <a:t>Many teachers will use Teams as their main method for assigning work – with a link that work is on Teams being relayed within Satchel 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601080-9DD2-274A-95B7-4A6AD8CAD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4445" y="10359397"/>
            <a:ext cx="3121025" cy="302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ams"/>
          <p:cNvSpPr txBox="1">
            <a:spLocks noGrp="1"/>
          </p:cNvSpPr>
          <p:nvPr>
            <p:ph type="body" idx="21"/>
          </p:nvPr>
        </p:nvSpPr>
        <p:spPr>
          <a:xfrm>
            <a:off x="5410200" y="1253795"/>
            <a:ext cx="17557655" cy="22232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West OS</a:t>
            </a:r>
            <a:endParaRPr dirty="0"/>
          </a:p>
        </p:txBody>
      </p:sp>
      <p:pic>
        <p:nvPicPr>
          <p:cNvPr id="206" name="IMG_2035.jpeg" descr="IMG_2035.jpeg"/>
          <p:cNvPicPr>
            <a:picLocks noGrp="1" noChangeAspect="1"/>
          </p:cNvPicPr>
          <p:nvPr>
            <p:ph type="pic" idx="22"/>
          </p:nvPr>
        </p:nvPicPr>
        <p:blipFill rotWithShape="1">
          <a:blip r:embed="rId2"/>
          <a:srcRect l="34300" t="4495" r="26135" b="10723"/>
          <a:stretch/>
        </p:blipFill>
        <p:spPr>
          <a:xfrm>
            <a:off x="37618" y="0"/>
            <a:ext cx="4800600" cy="13716000"/>
          </a:xfrm>
          <a:prstGeom prst="rect">
            <a:avLst/>
          </a:prstGeom>
        </p:spPr>
      </p:pic>
      <p:sp>
        <p:nvSpPr>
          <p:cNvPr id="207" name="Teams can initially be accessed via Glow.  This allows a user to access all their teams via the browser (such as Chrome or Safari) by entering their (Glow) username and password.…"/>
          <p:cNvSpPr txBox="1"/>
          <p:nvPr/>
        </p:nvSpPr>
        <p:spPr>
          <a:xfrm>
            <a:off x="5410200" y="2933700"/>
            <a:ext cx="18840676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400" dirty="0"/>
              <a:t>Once more – access from within Glow (no App for this platform)</a:t>
            </a:r>
          </a:p>
          <a:p>
            <a:pPr algn="l" defTabSz="825500">
              <a:lnSpc>
                <a:spcPct val="100000"/>
              </a:lnSpc>
              <a:spcBef>
                <a:spcPts val="0"/>
              </a:spcBef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endParaRPr sz="5400" dirty="0"/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400" dirty="0"/>
              <a:t>Contains a wealth of video resources, created by Scottish teachers throughout the country to support delivery of National qualifications at all levels in all manner of subjects</a:t>
            </a:r>
          </a:p>
          <a:p>
            <a:pPr algn="l" defTabSz="825500">
              <a:lnSpc>
                <a:spcPct val="100000"/>
              </a:lnSpc>
              <a:spcBef>
                <a:spcPts val="0"/>
              </a:spcBef>
              <a:buSzPct val="80000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400" dirty="0"/>
              <a:t> </a:t>
            </a:r>
          </a:p>
          <a:p>
            <a:pPr marL="685800" indent="-685800" algn="l" defTabSz="825500"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tabLst/>
              <a:defRPr sz="4400" spc="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sz="5400" dirty="0"/>
              <a:t>An excellent resource for revision, especially for a topic where a student may have missed aspects of the topic in class.</a:t>
            </a:r>
            <a:endParaRPr sz="5400" dirty="0"/>
          </a:p>
        </p:txBody>
      </p:sp>
      <p:pic>
        <p:nvPicPr>
          <p:cNvPr id="209" name="LOGO_stacked blue.png" descr="LOGO_stacked 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5042" y="130861"/>
            <a:ext cx="6200774" cy="2045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9937BF-03FC-0645-BE45-9C85F3F15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8" y="10467326"/>
            <a:ext cx="2927237" cy="29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468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build="p" animBg="1"/>
    </p:bldLst>
  </p:timing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SemiboldItalic"/>
            <a:ea typeface="Graphik-SemiboldItalic"/>
            <a:cs typeface="Graphik-SemiboldItalic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-SemiboldItalic"/>
            <a:ea typeface="Graphik-SemiboldItalic"/>
            <a:cs typeface="Graphik-SemiboldItalic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A2F299F155F243AB10517FF9B65584" ma:contentTypeVersion="13" ma:contentTypeDescription="Create a new document." ma:contentTypeScope="" ma:versionID="24f976a8492f70e5bc47fa33164e0999">
  <xsd:schema xmlns:xsd="http://www.w3.org/2001/XMLSchema" xmlns:xs="http://www.w3.org/2001/XMLSchema" xmlns:p="http://schemas.microsoft.com/office/2006/metadata/properties" xmlns:ns3="1b694fa2-9b31-4d8b-b34a-fe25e20acb07" xmlns:ns4="781397a8-6e28-460c-869f-8212e8915cc5" targetNamespace="http://schemas.microsoft.com/office/2006/metadata/properties" ma:root="true" ma:fieldsID="b29a3e2c7583f73fbe9ba9c643ab25bb" ns3:_="" ns4:_="">
    <xsd:import namespace="1b694fa2-9b31-4d8b-b34a-fe25e20acb07"/>
    <xsd:import namespace="781397a8-6e28-460c-869f-8212e8915c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94fa2-9b31-4d8b-b34a-fe25e20ac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397a8-6e28-460c-869f-8212e8915cc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DCA309-12F4-4657-9EBA-CD2E411B3E75}">
  <ds:schemaRefs>
    <ds:schemaRef ds:uri="http://purl.org/dc/terms/"/>
    <ds:schemaRef ds:uri="http://schemas.openxmlformats.org/package/2006/metadata/core-properties"/>
    <ds:schemaRef ds:uri="1b694fa2-9b31-4d8b-b34a-fe25e20acb07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81397a8-6e28-460c-869f-8212e8915cc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7FAD90-CE25-4F9B-B6EE-C58C5E316E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694fa2-9b31-4d8b-b34a-fe25e20acb07"/>
    <ds:schemaRef ds:uri="781397a8-6e28-460c-869f-8212e8915c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658183-DD41-4216-9819-A536E19827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635</Words>
  <Application>Microsoft Office PowerPoint</Application>
  <PresentationFormat>Custom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DIN Alternate Bold</vt:lpstr>
      <vt:lpstr>DIN Condensed Bold</vt:lpstr>
      <vt:lpstr>Gill Sans</vt:lpstr>
      <vt:lpstr>Graphik</vt:lpstr>
      <vt:lpstr>Graphik Compact Regular</vt:lpstr>
      <vt:lpstr>Graphik-Medium</vt:lpstr>
      <vt:lpstr>Graphik-SemiboldItalic</vt:lpstr>
      <vt:lpstr>Helvetica Neue</vt:lpstr>
      <vt:lpstr>Wingdings</vt:lpstr>
      <vt:lpstr>27_Showcase</vt:lpstr>
      <vt:lpstr>PowerPoint Presentation</vt:lpstr>
      <vt:lpstr>PowerPoint Presentation</vt:lpstr>
      <vt:lpstr>PowerPoint Presentation</vt:lpstr>
      <vt:lpstr>Glow</vt:lpstr>
      <vt:lpstr>Glow</vt:lpstr>
      <vt:lpstr>PowerPoint Presentation</vt:lpstr>
      <vt:lpstr>PowerPoint Presentation</vt:lpstr>
      <vt:lpstr>Satchel One</vt:lpstr>
      <vt:lpstr>PowerPoint Presentation</vt:lpstr>
      <vt:lpstr>E-Sgoil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SuppORTS and Other Interesting Stuff</dc:title>
  <dc:creator>j mcgivern</dc:creator>
  <cp:lastModifiedBy>Mrs Graham</cp:lastModifiedBy>
  <cp:revision>12</cp:revision>
  <dcterms:modified xsi:type="dcterms:W3CDTF">2022-09-27T09:20:23Z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0x0101005DA2F299F155F243AB10517FF9B65584</vt:lpwstr>
  </property>
</Properties>
</file>